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theme/themeOverride2.xml" ContentType="application/vnd.openxmlformats-officedocument.themeOverrid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7"/>
  </p:notesMasterIdLst>
  <p:sldIdLst>
    <p:sldId id="278" r:id="rId5"/>
    <p:sldId id="279" r:id="rId6"/>
    <p:sldId id="280" r:id="rId7"/>
    <p:sldId id="301" r:id="rId8"/>
    <p:sldId id="281" r:id="rId9"/>
    <p:sldId id="282" r:id="rId10"/>
    <p:sldId id="302" r:id="rId11"/>
    <p:sldId id="303" r:id="rId12"/>
    <p:sldId id="289" r:id="rId13"/>
    <p:sldId id="300" r:id="rId14"/>
    <p:sldId id="306" r:id="rId15"/>
    <p:sldId id="304"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19" autoAdjust="0"/>
  </p:normalViewPr>
  <p:slideViewPr>
    <p:cSldViewPr snapToGrid="0">
      <p:cViewPr varScale="1">
        <p:scale>
          <a:sx n="70" d="100"/>
          <a:sy n="70" d="100"/>
        </p:scale>
        <p:origin x="738"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FE95944-8F3D-44AB-A41B-2F7E11456649}" type="doc">
      <dgm:prSet loTypeId="urn:microsoft.com/office/officeart/2005/8/layout/vList2" loCatId="list" qsTypeId="urn:microsoft.com/office/officeart/2005/8/quickstyle/simple4" qsCatId="simple" csTypeId="urn:microsoft.com/office/officeart/2005/8/colors/colorful5" csCatId="colorful" phldr="1"/>
      <dgm:spPr/>
      <dgm:t>
        <a:bodyPr/>
        <a:lstStyle/>
        <a:p>
          <a:endParaRPr lang="en-US"/>
        </a:p>
      </dgm:t>
    </dgm:pt>
    <dgm:pt modelId="{9E44C3F7-9B8E-49B2-AAE9-57D35D8E0A20}">
      <dgm:prSet custT="1"/>
      <dgm:spPr/>
      <dgm:t>
        <a:bodyPr/>
        <a:lstStyle/>
        <a:p>
          <a:r>
            <a:rPr lang="en-US" sz="2800" dirty="0"/>
            <a:t>Indeterminism</a:t>
          </a:r>
        </a:p>
      </dgm:t>
    </dgm:pt>
    <dgm:pt modelId="{9B649630-A49A-4A09-BB66-E7A4CB459C60}" type="parTrans" cxnId="{A0C07311-1842-4045-9A1D-BFCE9D75F7D9}">
      <dgm:prSet/>
      <dgm:spPr/>
      <dgm:t>
        <a:bodyPr/>
        <a:lstStyle/>
        <a:p>
          <a:endParaRPr lang="en-US"/>
        </a:p>
      </dgm:t>
    </dgm:pt>
    <dgm:pt modelId="{A986F61A-8C27-423E-9089-6955F530F240}" type="sibTrans" cxnId="{A0C07311-1842-4045-9A1D-BFCE9D75F7D9}">
      <dgm:prSet/>
      <dgm:spPr/>
      <dgm:t>
        <a:bodyPr/>
        <a:lstStyle/>
        <a:p>
          <a:endParaRPr lang="en-US"/>
        </a:p>
      </dgm:t>
    </dgm:pt>
    <dgm:pt modelId="{6A00B1A1-B3F2-459D-B0D6-C45443EB4624}">
      <dgm:prSet custT="1"/>
      <dgm:spPr/>
      <dgm:t>
        <a:bodyPr/>
        <a:lstStyle/>
        <a:p>
          <a:r>
            <a:rPr lang="en-US" sz="2800" dirty="0"/>
            <a:t>Interference</a:t>
          </a:r>
        </a:p>
      </dgm:t>
    </dgm:pt>
    <dgm:pt modelId="{5090C314-2E1A-45C3-B594-9152C7978787}" type="parTrans" cxnId="{07E09F61-33F2-4BCE-8C83-295C0DBED4D5}">
      <dgm:prSet/>
      <dgm:spPr/>
      <dgm:t>
        <a:bodyPr/>
        <a:lstStyle/>
        <a:p>
          <a:endParaRPr lang="en-US"/>
        </a:p>
      </dgm:t>
    </dgm:pt>
    <dgm:pt modelId="{D8275CED-DE0C-487D-92EB-B7384715405B}" type="sibTrans" cxnId="{07E09F61-33F2-4BCE-8C83-295C0DBED4D5}">
      <dgm:prSet/>
      <dgm:spPr/>
      <dgm:t>
        <a:bodyPr/>
        <a:lstStyle/>
        <a:p>
          <a:endParaRPr lang="en-US"/>
        </a:p>
      </dgm:t>
    </dgm:pt>
    <dgm:pt modelId="{9494614D-8267-4C65-8C6E-0C87709DEFD3}">
      <dgm:prSet custT="1"/>
      <dgm:spPr/>
      <dgm:t>
        <a:bodyPr/>
        <a:lstStyle/>
        <a:p>
          <a:r>
            <a:rPr lang="en-US" sz="2800" dirty="0"/>
            <a:t>Uncertainty </a:t>
          </a:r>
        </a:p>
      </dgm:t>
    </dgm:pt>
    <dgm:pt modelId="{8549F596-8F9E-41AF-AC05-B793BC10D857}" type="parTrans" cxnId="{8A96D926-3FF0-4924-BDE9-13F526968A6A}">
      <dgm:prSet/>
      <dgm:spPr/>
      <dgm:t>
        <a:bodyPr/>
        <a:lstStyle/>
        <a:p>
          <a:endParaRPr lang="en-US"/>
        </a:p>
      </dgm:t>
    </dgm:pt>
    <dgm:pt modelId="{BC913A9A-9DC1-4B29-9E5D-D2129BACDBA8}" type="sibTrans" cxnId="{8A96D926-3FF0-4924-BDE9-13F526968A6A}">
      <dgm:prSet/>
      <dgm:spPr/>
      <dgm:t>
        <a:bodyPr/>
        <a:lstStyle/>
        <a:p>
          <a:endParaRPr lang="en-US"/>
        </a:p>
      </dgm:t>
    </dgm:pt>
    <dgm:pt modelId="{208F98DF-4BF6-4C21-9453-2034C1B999B7}">
      <dgm:prSet custT="1"/>
      <dgm:spPr/>
      <dgm:t>
        <a:bodyPr/>
        <a:lstStyle/>
        <a:p>
          <a:r>
            <a:rPr lang="en-US" sz="2800"/>
            <a:t>Superposition</a:t>
          </a:r>
        </a:p>
      </dgm:t>
    </dgm:pt>
    <dgm:pt modelId="{6C3111ED-2A23-45D5-9148-4E758F6A679C}" type="parTrans" cxnId="{69972376-F703-4E0B-82F2-D4FF2ED38B29}">
      <dgm:prSet/>
      <dgm:spPr/>
      <dgm:t>
        <a:bodyPr/>
        <a:lstStyle/>
        <a:p>
          <a:endParaRPr lang="en-US"/>
        </a:p>
      </dgm:t>
    </dgm:pt>
    <dgm:pt modelId="{8B60A65D-C4BB-4110-88E6-F2E2D18C9E72}" type="sibTrans" cxnId="{69972376-F703-4E0B-82F2-D4FF2ED38B29}">
      <dgm:prSet/>
      <dgm:spPr/>
      <dgm:t>
        <a:bodyPr/>
        <a:lstStyle/>
        <a:p>
          <a:endParaRPr lang="en-US"/>
        </a:p>
      </dgm:t>
    </dgm:pt>
    <dgm:pt modelId="{6977505F-209F-4D52-BB6B-4053B534EE80}">
      <dgm:prSet custT="1"/>
      <dgm:spPr/>
      <dgm:t>
        <a:bodyPr/>
        <a:lstStyle/>
        <a:p>
          <a:r>
            <a:rPr lang="en-US" sz="2800" dirty="0"/>
            <a:t>Entanglement</a:t>
          </a:r>
        </a:p>
      </dgm:t>
    </dgm:pt>
    <dgm:pt modelId="{049A584E-C9E5-4242-BF77-761FE5EFA91A}" type="parTrans" cxnId="{65E5D496-5902-4F58-847E-D321A920BADE}">
      <dgm:prSet/>
      <dgm:spPr/>
      <dgm:t>
        <a:bodyPr/>
        <a:lstStyle/>
        <a:p>
          <a:endParaRPr lang="en-US"/>
        </a:p>
      </dgm:t>
    </dgm:pt>
    <dgm:pt modelId="{495DFCC3-4764-4A86-BEA0-CD3EBDDF0C25}" type="sibTrans" cxnId="{65E5D496-5902-4F58-847E-D321A920BADE}">
      <dgm:prSet/>
      <dgm:spPr/>
      <dgm:t>
        <a:bodyPr/>
        <a:lstStyle/>
        <a:p>
          <a:endParaRPr lang="en-US"/>
        </a:p>
      </dgm:t>
    </dgm:pt>
    <dgm:pt modelId="{0CAAFC38-CB20-4D0B-B633-243893F411BF}">
      <dgm:prSet custT="1"/>
      <dgm:spPr/>
      <dgm:t>
        <a:bodyPr/>
        <a:lstStyle/>
        <a:p>
          <a:r>
            <a:rPr lang="en-US" sz="2800" dirty="0"/>
            <a:t>Fundamental concepts of the </a:t>
          </a:r>
        </a:p>
        <a:p>
          <a:r>
            <a:rPr lang="en-US" sz="2800" dirty="0"/>
            <a:t>quantum theory include:</a:t>
          </a:r>
        </a:p>
      </dgm:t>
    </dgm:pt>
    <dgm:pt modelId="{4AA7D16E-0C4D-4E7C-9D8C-FBA0CA14B524}" type="sibTrans" cxnId="{5E23E06A-60B0-4EED-BA02-14A5396F7C68}">
      <dgm:prSet/>
      <dgm:spPr/>
      <dgm:t>
        <a:bodyPr/>
        <a:lstStyle/>
        <a:p>
          <a:endParaRPr lang="en-US"/>
        </a:p>
      </dgm:t>
    </dgm:pt>
    <dgm:pt modelId="{04AA4612-9423-4776-B313-462DA7D5E31D}" type="parTrans" cxnId="{5E23E06A-60B0-4EED-BA02-14A5396F7C68}">
      <dgm:prSet/>
      <dgm:spPr/>
      <dgm:t>
        <a:bodyPr/>
        <a:lstStyle/>
        <a:p>
          <a:endParaRPr lang="en-US"/>
        </a:p>
      </dgm:t>
    </dgm:pt>
    <dgm:pt modelId="{70E3B592-98E1-4ED3-A28C-445FEE5A9296}" type="pres">
      <dgm:prSet presAssocID="{2FE95944-8F3D-44AB-A41B-2F7E11456649}" presName="linear" presStyleCnt="0">
        <dgm:presLayoutVars>
          <dgm:animLvl val="lvl"/>
          <dgm:resizeHandles val="exact"/>
        </dgm:presLayoutVars>
      </dgm:prSet>
      <dgm:spPr/>
    </dgm:pt>
    <dgm:pt modelId="{E8BF390A-0C84-4C99-8970-857C61FA28A5}" type="pres">
      <dgm:prSet presAssocID="{0CAAFC38-CB20-4D0B-B633-243893F411BF}" presName="parentText" presStyleLbl="node1" presStyleIdx="0" presStyleCnt="1">
        <dgm:presLayoutVars>
          <dgm:chMax val="0"/>
          <dgm:bulletEnabled val="1"/>
        </dgm:presLayoutVars>
      </dgm:prSet>
      <dgm:spPr/>
    </dgm:pt>
    <dgm:pt modelId="{486AE4A4-A24C-4C37-A029-1FC2CF77B459}" type="pres">
      <dgm:prSet presAssocID="{0CAAFC38-CB20-4D0B-B633-243893F411BF}" presName="childText" presStyleLbl="revTx" presStyleIdx="0" presStyleCnt="1" custLinFactNeighborX="203" custLinFactNeighborY="24005">
        <dgm:presLayoutVars>
          <dgm:bulletEnabled val="1"/>
        </dgm:presLayoutVars>
      </dgm:prSet>
      <dgm:spPr/>
    </dgm:pt>
  </dgm:ptLst>
  <dgm:cxnLst>
    <dgm:cxn modelId="{EBEA7610-762B-487E-999A-C9AA8A8D7202}" type="presOf" srcId="{9494614D-8267-4C65-8C6E-0C87709DEFD3}" destId="{486AE4A4-A24C-4C37-A029-1FC2CF77B459}" srcOrd="0" destOrd="2" presId="urn:microsoft.com/office/officeart/2005/8/layout/vList2"/>
    <dgm:cxn modelId="{A0C07311-1842-4045-9A1D-BFCE9D75F7D9}" srcId="{0CAAFC38-CB20-4D0B-B633-243893F411BF}" destId="{9E44C3F7-9B8E-49B2-AAE9-57D35D8E0A20}" srcOrd="0" destOrd="0" parTransId="{9B649630-A49A-4A09-BB66-E7A4CB459C60}" sibTransId="{A986F61A-8C27-423E-9089-6955F530F240}"/>
    <dgm:cxn modelId="{8A96D926-3FF0-4924-BDE9-13F526968A6A}" srcId="{0CAAFC38-CB20-4D0B-B633-243893F411BF}" destId="{9494614D-8267-4C65-8C6E-0C87709DEFD3}" srcOrd="2" destOrd="0" parTransId="{8549F596-8F9E-41AF-AC05-B793BC10D857}" sibTransId="{BC913A9A-9DC1-4B29-9E5D-D2129BACDBA8}"/>
    <dgm:cxn modelId="{46390E35-C9C2-40C1-B6E3-A0CA88C5AFFD}" type="presOf" srcId="{6977505F-209F-4D52-BB6B-4053B534EE80}" destId="{486AE4A4-A24C-4C37-A029-1FC2CF77B459}" srcOrd="0" destOrd="4" presId="urn:microsoft.com/office/officeart/2005/8/layout/vList2"/>
    <dgm:cxn modelId="{07E09F61-33F2-4BCE-8C83-295C0DBED4D5}" srcId="{0CAAFC38-CB20-4D0B-B633-243893F411BF}" destId="{6A00B1A1-B3F2-459D-B0D6-C45443EB4624}" srcOrd="1" destOrd="0" parTransId="{5090C314-2E1A-45C3-B594-9152C7978787}" sibTransId="{D8275CED-DE0C-487D-92EB-B7384715405B}"/>
    <dgm:cxn modelId="{8A746B64-8D5B-4554-B428-DC4FFEEC2EC6}" type="presOf" srcId="{9E44C3F7-9B8E-49B2-AAE9-57D35D8E0A20}" destId="{486AE4A4-A24C-4C37-A029-1FC2CF77B459}" srcOrd="0" destOrd="0" presId="urn:microsoft.com/office/officeart/2005/8/layout/vList2"/>
    <dgm:cxn modelId="{5E23E06A-60B0-4EED-BA02-14A5396F7C68}" srcId="{2FE95944-8F3D-44AB-A41B-2F7E11456649}" destId="{0CAAFC38-CB20-4D0B-B633-243893F411BF}" srcOrd="0" destOrd="0" parTransId="{04AA4612-9423-4776-B313-462DA7D5E31D}" sibTransId="{4AA7D16E-0C4D-4E7C-9D8C-FBA0CA14B524}"/>
    <dgm:cxn modelId="{69972376-F703-4E0B-82F2-D4FF2ED38B29}" srcId="{0CAAFC38-CB20-4D0B-B633-243893F411BF}" destId="{208F98DF-4BF6-4C21-9453-2034C1B999B7}" srcOrd="3" destOrd="0" parTransId="{6C3111ED-2A23-45D5-9148-4E758F6A679C}" sibTransId="{8B60A65D-C4BB-4110-88E6-F2E2D18C9E72}"/>
    <dgm:cxn modelId="{3BEA0587-7B73-4130-9F05-B92EB5C118B8}" type="presOf" srcId="{2FE95944-8F3D-44AB-A41B-2F7E11456649}" destId="{70E3B592-98E1-4ED3-A28C-445FEE5A9296}" srcOrd="0" destOrd="0" presId="urn:microsoft.com/office/officeart/2005/8/layout/vList2"/>
    <dgm:cxn modelId="{65E5D496-5902-4F58-847E-D321A920BADE}" srcId="{0CAAFC38-CB20-4D0B-B633-243893F411BF}" destId="{6977505F-209F-4D52-BB6B-4053B534EE80}" srcOrd="4" destOrd="0" parTransId="{049A584E-C9E5-4242-BF77-761FE5EFA91A}" sibTransId="{495DFCC3-4764-4A86-BEA0-CD3EBDDF0C25}"/>
    <dgm:cxn modelId="{D390E1B9-0FFC-42F1-8405-32A636222DBF}" type="presOf" srcId="{6A00B1A1-B3F2-459D-B0D6-C45443EB4624}" destId="{486AE4A4-A24C-4C37-A029-1FC2CF77B459}" srcOrd="0" destOrd="1" presId="urn:microsoft.com/office/officeart/2005/8/layout/vList2"/>
    <dgm:cxn modelId="{D8AFD6CB-F3AB-4596-A825-FEC25D2CF6F5}" type="presOf" srcId="{0CAAFC38-CB20-4D0B-B633-243893F411BF}" destId="{E8BF390A-0C84-4C99-8970-857C61FA28A5}" srcOrd="0" destOrd="0" presId="urn:microsoft.com/office/officeart/2005/8/layout/vList2"/>
    <dgm:cxn modelId="{D3786AF1-AFB1-40EE-9D00-E548F90FAE6A}" type="presOf" srcId="{208F98DF-4BF6-4C21-9453-2034C1B999B7}" destId="{486AE4A4-A24C-4C37-A029-1FC2CF77B459}" srcOrd="0" destOrd="3" presId="urn:microsoft.com/office/officeart/2005/8/layout/vList2"/>
    <dgm:cxn modelId="{57349BA4-DF8F-4D4A-91A5-68522F3B811C}" type="presParOf" srcId="{70E3B592-98E1-4ED3-A28C-445FEE5A9296}" destId="{E8BF390A-0C84-4C99-8970-857C61FA28A5}" srcOrd="0" destOrd="0" presId="urn:microsoft.com/office/officeart/2005/8/layout/vList2"/>
    <dgm:cxn modelId="{9433002A-2EE2-44A9-9AC9-AECD2BCF81FB}" type="presParOf" srcId="{70E3B592-98E1-4ED3-A28C-445FEE5A9296}" destId="{486AE4A4-A24C-4C37-A029-1FC2CF77B459}" srcOrd="1"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8BF390A-0C84-4C99-8970-857C61FA28A5}">
      <dsp:nvSpPr>
        <dsp:cNvPr id="0" name=""/>
        <dsp:cNvSpPr/>
      </dsp:nvSpPr>
      <dsp:spPr>
        <a:xfrm>
          <a:off x="0" y="645048"/>
          <a:ext cx="5409103" cy="1254825"/>
        </a:xfrm>
        <a:prstGeom prst="roundRect">
          <a:avLst/>
        </a:prstGeom>
        <a:gradFill rotWithShape="0">
          <a:gsLst>
            <a:gs pos="0">
              <a:schemeClr val="accent5">
                <a:hueOff val="0"/>
                <a:satOff val="0"/>
                <a:lumOff val="0"/>
                <a:alphaOff val="0"/>
                <a:tint val="96000"/>
                <a:lumMod val="104000"/>
              </a:schemeClr>
            </a:gs>
            <a:gs pos="100000">
              <a:schemeClr val="accent5">
                <a:hueOff val="0"/>
                <a:satOff val="0"/>
                <a:lumOff val="0"/>
                <a:alphaOff val="0"/>
                <a:shade val="90000"/>
                <a:lumMod val="90000"/>
              </a:schemeClr>
            </a:gs>
          </a:gsLst>
          <a:lin ang="5400000" scaled="0"/>
        </a:gradFill>
        <a:ln>
          <a:noFill/>
        </a:ln>
        <a:effectLst>
          <a:outerShdw blurRad="63500" dist="25400" dir="5400000"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dirty="0"/>
            <a:t>Fundamental concepts of the </a:t>
          </a:r>
        </a:p>
        <a:p>
          <a:pPr marL="0" lvl="0" indent="0" algn="l" defTabSz="1244600">
            <a:lnSpc>
              <a:spcPct val="90000"/>
            </a:lnSpc>
            <a:spcBef>
              <a:spcPct val="0"/>
            </a:spcBef>
            <a:spcAft>
              <a:spcPct val="35000"/>
            </a:spcAft>
            <a:buNone/>
          </a:pPr>
          <a:r>
            <a:rPr lang="en-US" sz="2800" kern="1200" dirty="0"/>
            <a:t>quantum theory include:</a:t>
          </a:r>
        </a:p>
      </dsp:txBody>
      <dsp:txXfrm>
        <a:off x="61256" y="706304"/>
        <a:ext cx="5286591" cy="1132313"/>
      </dsp:txXfrm>
    </dsp:sp>
    <dsp:sp modelId="{486AE4A4-A24C-4C37-A029-1FC2CF77B459}">
      <dsp:nvSpPr>
        <dsp:cNvPr id="0" name=""/>
        <dsp:cNvSpPr/>
      </dsp:nvSpPr>
      <dsp:spPr>
        <a:xfrm>
          <a:off x="0" y="2201094"/>
          <a:ext cx="5409103" cy="23546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71739" tIns="35560" rIns="199136" bIns="35560" numCol="1" spcCol="1270" anchor="t" anchorCtr="0">
          <a:noAutofit/>
        </a:bodyPr>
        <a:lstStyle/>
        <a:p>
          <a:pPr marL="285750" lvl="1" indent="-285750" algn="l" defTabSz="1244600">
            <a:lnSpc>
              <a:spcPct val="90000"/>
            </a:lnSpc>
            <a:spcBef>
              <a:spcPct val="0"/>
            </a:spcBef>
            <a:spcAft>
              <a:spcPct val="20000"/>
            </a:spcAft>
            <a:buChar char="•"/>
          </a:pPr>
          <a:r>
            <a:rPr lang="en-US" sz="2800" kern="1200" dirty="0"/>
            <a:t>Indeterminism</a:t>
          </a:r>
        </a:p>
        <a:p>
          <a:pPr marL="285750" lvl="1" indent="-285750" algn="l" defTabSz="1244600">
            <a:lnSpc>
              <a:spcPct val="90000"/>
            </a:lnSpc>
            <a:spcBef>
              <a:spcPct val="0"/>
            </a:spcBef>
            <a:spcAft>
              <a:spcPct val="20000"/>
            </a:spcAft>
            <a:buChar char="•"/>
          </a:pPr>
          <a:r>
            <a:rPr lang="en-US" sz="2800" kern="1200" dirty="0"/>
            <a:t>Interference</a:t>
          </a:r>
        </a:p>
        <a:p>
          <a:pPr marL="285750" lvl="1" indent="-285750" algn="l" defTabSz="1244600">
            <a:lnSpc>
              <a:spcPct val="90000"/>
            </a:lnSpc>
            <a:spcBef>
              <a:spcPct val="0"/>
            </a:spcBef>
            <a:spcAft>
              <a:spcPct val="20000"/>
            </a:spcAft>
            <a:buChar char="•"/>
          </a:pPr>
          <a:r>
            <a:rPr lang="en-US" sz="2800" kern="1200" dirty="0"/>
            <a:t>Uncertainty </a:t>
          </a:r>
        </a:p>
        <a:p>
          <a:pPr marL="285750" lvl="1" indent="-285750" algn="l" defTabSz="1244600">
            <a:lnSpc>
              <a:spcPct val="90000"/>
            </a:lnSpc>
            <a:spcBef>
              <a:spcPct val="0"/>
            </a:spcBef>
            <a:spcAft>
              <a:spcPct val="20000"/>
            </a:spcAft>
            <a:buChar char="•"/>
          </a:pPr>
          <a:r>
            <a:rPr lang="en-US" sz="2800" kern="1200"/>
            <a:t>Superposition</a:t>
          </a:r>
        </a:p>
        <a:p>
          <a:pPr marL="285750" lvl="1" indent="-285750" algn="l" defTabSz="1244600">
            <a:lnSpc>
              <a:spcPct val="90000"/>
            </a:lnSpc>
            <a:spcBef>
              <a:spcPct val="0"/>
            </a:spcBef>
            <a:spcAft>
              <a:spcPct val="20000"/>
            </a:spcAft>
            <a:buChar char="•"/>
          </a:pPr>
          <a:r>
            <a:rPr lang="en-US" sz="2800" kern="1200" dirty="0"/>
            <a:t>Entanglement</a:t>
          </a:r>
        </a:p>
      </dsp:txBody>
      <dsp:txXfrm>
        <a:off x="0" y="2201094"/>
        <a:ext cx="5409103" cy="2354625"/>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image1.jpeg>
</file>

<file path=ppt/media/image10.jpeg>
</file>

<file path=ppt/media/image11.png>
</file>

<file path=ppt/media/image12.png>
</file>

<file path=ppt/media/image13.png>
</file>

<file path=ppt/media/image14.png>
</file>

<file path=ppt/media/image15.jpeg>
</file>

<file path=ppt/media/image2.png>
</file>

<file path=ppt/media/image3.png>
</file>

<file path=ppt/media/image4.png>
</file>

<file path=ppt/media/image5.png>
</file>

<file path=ppt/media/image6.jpe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FD01546-198A-4195-BCF8-F0FF54C90E5E}" type="datetimeFigureOut">
              <a:rPr lang="en-US" smtClean="0"/>
              <a:t>1/28/2022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E6DE88F-1F85-4A27-9D34-D74A50E7B0DA}" type="slidenum">
              <a:rPr lang="en-US" smtClean="0"/>
              <a:t>‹#›</a:t>
            </a:fld>
            <a:endParaRPr lang="en-US" dirty="0"/>
          </a:p>
        </p:txBody>
      </p:sp>
    </p:spTree>
    <p:extLst>
      <p:ext uri="{BB962C8B-B14F-4D97-AF65-F5344CB8AC3E}">
        <p14:creationId xmlns:p14="http://schemas.microsoft.com/office/powerpoint/2010/main" val="37300918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578475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1/28/2022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1507467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1/28/2022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095022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1/28/2022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053850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1/28/2022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277529118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1/28/2022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450925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1/28/2022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326478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1/28/2022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932546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1/28/2022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548654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1/28/2022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846401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1/28/2022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882058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9343D99-809A-49C0-96E5-4250D0B498EE}" type="datetime1">
              <a:rPr lang="en-US" smtClean="0"/>
              <a:t>1/28/2022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2351203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1/28/2022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90940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1/28/2022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6551302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1/28/2022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7935569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1/28/2022</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30567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1/28/2022</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1858978357"/>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Lst>
  <p:hf sldNum="0" hdr="0" ftr="0" dt="0"/>
  <p:txStyles>
    <p:titleStyle>
      <a:lvl1pPr algn="ctr" defTabSz="457200" rtl="0" eaLnBrk="1" latinLnBrk="0" hangingPunct="1">
        <a:lnSpc>
          <a:spcPct val="90000"/>
        </a:lnSpc>
        <a:spcBef>
          <a:spcPct val="0"/>
        </a:spcBef>
        <a:buNone/>
        <a:defRPr sz="4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1.xml"/><Relationship Id="rId1" Type="http://schemas.openxmlformats.org/officeDocument/2006/relationships/themeOverride" Target="../theme/themeOverride1.xml"/><Relationship Id="rId4" Type="http://schemas.openxmlformats.org/officeDocument/2006/relationships/image" Target="../media/image6.jpeg"/></Relationships>
</file>

<file path=ppt/slides/_rels/slide10.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themeOverride" Target="../theme/themeOverride2.xml"/><Relationship Id="rId6" Type="http://schemas.openxmlformats.org/officeDocument/2006/relationships/image" Target="../media/image8.png"/><Relationship Id="rId5" Type="http://schemas.openxmlformats.org/officeDocument/2006/relationships/image" Target="../media/image7.jpeg"/><Relationship Id="rId4" Type="http://schemas.openxmlformats.org/officeDocument/2006/relationships/image" Target="../media/image1.jpeg"/></Relationships>
</file>

<file path=ppt/slides/_rels/slide3.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jpeg"/><Relationship Id="rId1" Type="http://schemas.openxmlformats.org/officeDocument/2006/relationships/slideLayout" Target="../slideLayouts/slideLayout2.xml"/><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jpeg"/><Relationship Id="rId1" Type="http://schemas.openxmlformats.org/officeDocument/2006/relationships/slideLayout" Target="../slideLayouts/slideLayout2.xml"/><Relationship Id="rId5" Type="http://schemas.microsoft.com/office/2007/relationships/hdphoto" Target="../media/hdphoto2.wdp"/><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8A1C807-B9AD-4C9B-BF9F-60F03428998E}"/>
              </a:ext>
              <a:ext uri="{C183D7F6-B498-43B3-948B-1728B52AA6E4}">
                <adec:decorative xmlns:adec="http://schemas.microsoft.com/office/drawing/2017/decorative" val="1"/>
              </a:ext>
            </a:extLst>
          </p:cNvPr>
          <p:cNvPicPr>
            <a:picLocks noChangeAspect="1"/>
          </p:cNvPicPr>
          <p:nvPr/>
        </p:nvPicPr>
        <p:blipFill rotWithShape="1">
          <a:blip r:embed="rId4">
            <a:extLst>
              <a:ext uri="{28A0092B-C50C-407E-A947-70E740481C1C}">
                <a14:useLocalDpi xmlns:a14="http://schemas.microsoft.com/office/drawing/2010/main" val="0"/>
              </a:ext>
            </a:extLst>
          </a:blip>
          <a:srcRect/>
          <a:stretch/>
        </p:blipFill>
        <p:spPr>
          <a:xfrm>
            <a:off x="-1" y="0"/>
            <a:ext cx="12192001" cy="6857990"/>
          </a:xfrm>
          <a:prstGeom prst="rect">
            <a:avLst/>
          </a:prstGeom>
        </p:spPr>
      </p:pic>
      <p:sp useBgFill="1">
        <p:nvSpPr>
          <p:cNvPr id="103" name="Freeform 5">
            <a:extLst>
              <a:ext uri="{FF2B5EF4-FFF2-40B4-BE49-F238E27FC236}">
                <a16:creationId xmlns:a16="http://schemas.microsoft.com/office/drawing/2014/main" id="{FE469E50-3893-4ED6-92BA-2985C32B0CA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7131809" y="1385982"/>
            <a:ext cx="4031414" cy="4100418"/>
          </a:xfrm>
          <a:custGeom>
            <a:avLst/>
            <a:gdLst>
              <a:gd name="T0" fmla="*/ 1577 w 1601"/>
              <a:gd name="T1" fmla="*/ 0 h 696"/>
              <a:gd name="T2" fmla="*/ 833 w 1601"/>
              <a:gd name="T3" fmla="*/ 0 h 696"/>
              <a:gd name="T4" fmla="*/ 768 w 1601"/>
              <a:gd name="T5" fmla="*/ 0 h 696"/>
              <a:gd name="T6" fmla="*/ 24 w 1601"/>
              <a:gd name="T7" fmla="*/ 0 h 696"/>
              <a:gd name="T8" fmla="*/ 0 w 1601"/>
              <a:gd name="T9" fmla="*/ 27 h 696"/>
              <a:gd name="T10" fmla="*/ 0 w 1601"/>
              <a:gd name="T11" fmla="*/ 669 h 696"/>
              <a:gd name="T12" fmla="*/ 24 w 1601"/>
              <a:gd name="T13" fmla="*/ 696 h 696"/>
              <a:gd name="T14" fmla="*/ 768 w 1601"/>
              <a:gd name="T15" fmla="*/ 696 h 696"/>
              <a:gd name="T16" fmla="*/ 833 w 1601"/>
              <a:gd name="T17" fmla="*/ 696 h 696"/>
              <a:gd name="T18" fmla="*/ 1577 w 1601"/>
              <a:gd name="T19" fmla="*/ 696 h 696"/>
              <a:gd name="T20" fmla="*/ 1601 w 1601"/>
              <a:gd name="T21" fmla="*/ 669 h 696"/>
              <a:gd name="T22" fmla="*/ 1601 w 1601"/>
              <a:gd name="T23" fmla="*/ 27 h 696"/>
              <a:gd name="T24" fmla="*/ 1577 w 1601"/>
              <a:gd name="T25" fmla="*/ 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1" h="696">
                <a:moveTo>
                  <a:pt x="1577" y="0"/>
                </a:moveTo>
                <a:cubicBezTo>
                  <a:pt x="833" y="0"/>
                  <a:pt x="833" y="0"/>
                  <a:pt x="833" y="0"/>
                </a:cubicBezTo>
                <a:cubicBezTo>
                  <a:pt x="768" y="0"/>
                  <a:pt x="768" y="0"/>
                  <a:pt x="768" y="0"/>
                </a:cubicBezTo>
                <a:cubicBezTo>
                  <a:pt x="24" y="0"/>
                  <a:pt x="24" y="0"/>
                  <a:pt x="24" y="0"/>
                </a:cubicBezTo>
                <a:cubicBezTo>
                  <a:pt x="11" y="0"/>
                  <a:pt x="0" y="12"/>
                  <a:pt x="0" y="27"/>
                </a:cubicBezTo>
                <a:cubicBezTo>
                  <a:pt x="0" y="669"/>
                  <a:pt x="0" y="669"/>
                  <a:pt x="0" y="669"/>
                </a:cubicBezTo>
                <a:cubicBezTo>
                  <a:pt x="0" y="684"/>
                  <a:pt x="11" y="696"/>
                  <a:pt x="24" y="696"/>
                </a:cubicBezTo>
                <a:cubicBezTo>
                  <a:pt x="768" y="696"/>
                  <a:pt x="768" y="696"/>
                  <a:pt x="768" y="696"/>
                </a:cubicBezTo>
                <a:cubicBezTo>
                  <a:pt x="833" y="696"/>
                  <a:pt x="833" y="696"/>
                  <a:pt x="833" y="696"/>
                </a:cubicBezTo>
                <a:cubicBezTo>
                  <a:pt x="1577" y="696"/>
                  <a:pt x="1577" y="696"/>
                  <a:pt x="1577" y="696"/>
                </a:cubicBezTo>
                <a:cubicBezTo>
                  <a:pt x="1590" y="696"/>
                  <a:pt x="1601" y="684"/>
                  <a:pt x="1601" y="669"/>
                </a:cubicBezTo>
                <a:cubicBezTo>
                  <a:pt x="1601" y="27"/>
                  <a:pt x="1601" y="27"/>
                  <a:pt x="1601" y="27"/>
                </a:cubicBezTo>
                <a:cubicBezTo>
                  <a:pt x="1601" y="12"/>
                  <a:pt x="1590" y="0"/>
                  <a:pt x="1577" y="0"/>
                </a:cubicBezTo>
                <a:close/>
              </a:path>
            </a:pathLst>
          </a:custGeom>
          <a:ln>
            <a:noFill/>
          </a:ln>
          <a:effectLst>
            <a:outerShdw blurRad="50800" dist="38100" dir="5400000" algn="tl" rotWithShape="0">
              <a:srgbClr val="000000">
                <a:alpha val="43000"/>
              </a:srgbClr>
            </a:outerShdw>
          </a:effectLst>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oudy Old Style"/>
              <a:ea typeface="+mn-ea"/>
              <a:cs typeface="+mn-cs"/>
            </a:endParaRPr>
          </a:p>
        </p:txBody>
      </p:sp>
      <p:sp>
        <p:nvSpPr>
          <p:cNvPr id="2" name="Title 1">
            <a:extLst>
              <a:ext uri="{FF2B5EF4-FFF2-40B4-BE49-F238E27FC236}">
                <a16:creationId xmlns:a16="http://schemas.microsoft.com/office/drawing/2014/main" id="{0D1F047C-C727-42A7-85C5-68C5AA1B1A93}"/>
              </a:ext>
            </a:extLst>
          </p:cNvPr>
          <p:cNvSpPr>
            <a:spLocks noGrp="1"/>
          </p:cNvSpPr>
          <p:nvPr>
            <p:ph type="ctrTitle"/>
          </p:nvPr>
        </p:nvSpPr>
        <p:spPr>
          <a:xfrm>
            <a:off x="7389962" y="1685511"/>
            <a:ext cx="3622592" cy="1478458"/>
          </a:xfrm>
        </p:spPr>
        <p:txBody>
          <a:bodyPr>
            <a:normAutofit/>
          </a:bodyPr>
          <a:lstStyle/>
          <a:p>
            <a:pPr>
              <a:lnSpc>
                <a:spcPct val="100000"/>
              </a:lnSpc>
            </a:pPr>
            <a:r>
              <a:rPr lang="en-US" sz="4000" dirty="0">
                <a:solidFill>
                  <a:srgbClr val="FFFFFF"/>
                </a:solidFill>
              </a:rPr>
              <a:t>Quantum</a:t>
            </a:r>
            <a:br>
              <a:rPr lang="en-US" sz="4000" dirty="0">
                <a:solidFill>
                  <a:srgbClr val="FFFFFF"/>
                </a:solidFill>
              </a:rPr>
            </a:br>
            <a:r>
              <a:rPr lang="en-US" sz="4000" dirty="0">
                <a:solidFill>
                  <a:srgbClr val="FFFFFF"/>
                </a:solidFill>
              </a:rPr>
              <a:t> Computing</a:t>
            </a:r>
            <a:endParaRPr lang="en-US" sz="4000" dirty="0"/>
          </a:p>
        </p:txBody>
      </p:sp>
      <p:sp>
        <p:nvSpPr>
          <p:cNvPr id="3" name="Subtitle 2">
            <a:extLst>
              <a:ext uri="{FF2B5EF4-FFF2-40B4-BE49-F238E27FC236}">
                <a16:creationId xmlns:a16="http://schemas.microsoft.com/office/drawing/2014/main" id="{DB93FB3F-A8D4-46D3-A1C6-C79C64563729}"/>
              </a:ext>
            </a:extLst>
          </p:cNvPr>
          <p:cNvSpPr>
            <a:spLocks noGrp="1"/>
          </p:cNvSpPr>
          <p:nvPr>
            <p:ph type="subTitle" idx="1"/>
          </p:nvPr>
        </p:nvSpPr>
        <p:spPr>
          <a:xfrm>
            <a:off x="7389962" y="3428995"/>
            <a:ext cx="3622592" cy="1651005"/>
          </a:xfrm>
        </p:spPr>
        <p:txBody>
          <a:bodyPr>
            <a:noAutofit/>
          </a:bodyPr>
          <a:lstStyle/>
          <a:p>
            <a:pPr algn="l">
              <a:lnSpc>
                <a:spcPct val="100000"/>
              </a:lnSpc>
            </a:pPr>
            <a:r>
              <a:rPr lang="en-GB" sz="1800" b="1" dirty="0">
                <a:solidFill>
                  <a:schemeClr val="tx2"/>
                </a:solidFill>
              </a:rPr>
              <a:t>Done By, </a:t>
            </a:r>
          </a:p>
          <a:p>
            <a:pPr algn="l">
              <a:lnSpc>
                <a:spcPct val="100000"/>
              </a:lnSpc>
            </a:pPr>
            <a:r>
              <a:rPr lang="en-GB" sz="1800" b="1" dirty="0">
                <a:solidFill>
                  <a:schemeClr val="tx2"/>
                </a:solidFill>
              </a:rPr>
              <a:t>Mohammad Makki</a:t>
            </a:r>
          </a:p>
          <a:p>
            <a:pPr algn="ctr"/>
            <a:endParaRPr lang="en-GB" sz="1800" b="1" dirty="0">
              <a:solidFill>
                <a:schemeClr val="bg2"/>
              </a:solidFill>
            </a:endParaRPr>
          </a:p>
          <a:p>
            <a:pPr algn="ctr"/>
            <a:endParaRPr lang="en-GB" sz="1800" b="1" dirty="0">
              <a:solidFill>
                <a:schemeClr val="bg2"/>
              </a:solidFill>
            </a:endParaRPr>
          </a:p>
        </p:txBody>
      </p:sp>
    </p:spTree>
    <p:extLst>
      <p:ext uri="{BB962C8B-B14F-4D97-AF65-F5344CB8AC3E}">
        <p14:creationId xmlns:p14="http://schemas.microsoft.com/office/powerpoint/2010/main" val="41678842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167166-4B09-4AAF-A7F1-10E5BB2C4709}"/>
              </a:ext>
            </a:extLst>
          </p:cNvPr>
          <p:cNvSpPr>
            <a:spLocks noGrp="1"/>
          </p:cNvSpPr>
          <p:nvPr>
            <p:ph type="title"/>
          </p:nvPr>
        </p:nvSpPr>
        <p:spPr>
          <a:xfrm>
            <a:off x="793224" y="179731"/>
            <a:ext cx="10353762" cy="1257300"/>
          </a:xfrm>
        </p:spPr>
        <p:txBody>
          <a:bodyPr>
            <a:normAutofit/>
          </a:bodyPr>
          <a:lstStyle/>
          <a:p>
            <a:r>
              <a:rPr lang="en-US" sz="4000" dirty="0"/>
              <a:t>Quantum Cryptography</a:t>
            </a:r>
          </a:p>
        </p:txBody>
      </p:sp>
      <p:pic>
        <p:nvPicPr>
          <p:cNvPr id="3" name="Picture 4" descr="Quantum Cryptography, Explained | QuantumXC">
            <a:extLst>
              <a:ext uri="{FF2B5EF4-FFF2-40B4-BE49-F238E27FC236}">
                <a16:creationId xmlns:a16="http://schemas.microsoft.com/office/drawing/2014/main" id="{D2DE4907-636D-4EEC-9903-883050B27B8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23232"/>
          <a:stretch/>
        </p:blipFill>
        <p:spPr bwMode="auto">
          <a:xfrm>
            <a:off x="1803292" y="1437031"/>
            <a:ext cx="8585415" cy="423401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1F29090B-830E-4243-A794-E2A6CF22C107}"/>
              </a:ext>
            </a:extLst>
          </p:cNvPr>
          <p:cNvSpPr txBox="1"/>
          <p:nvPr/>
        </p:nvSpPr>
        <p:spPr>
          <a:xfrm>
            <a:off x="3561662" y="5836893"/>
            <a:ext cx="4816885" cy="523220"/>
          </a:xfrm>
          <a:prstGeom prst="rect">
            <a:avLst/>
          </a:prstGeom>
          <a:noFill/>
        </p:spPr>
        <p:txBody>
          <a:bodyPr wrap="square" rtlCol="0">
            <a:spAutoFit/>
          </a:bodyPr>
          <a:lstStyle/>
          <a:p>
            <a:r>
              <a:rPr kumimoji="0" lang="en-US" altLang="en-US" sz="1400" i="1" u="none" strike="noStrike" cap="none" normalizeH="0" baseline="0" dirty="0">
                <a:ln>
                  <a:noFill/>
                </a:ln>
                <a:solidFill>
                  <a:schemeClr val="bg2"/>
                </a:solidFill>
                <a:effectLst>
                  <a:outerShdw blurRad="38100" dist="38100" dir="2700000" algn="tl">
                    <a:srgbClr val="000000">
                      <a:alpha val="43137"/>
                    </a:srgbClr>
                  </a:outerShdw>
                </a:effectLst>
                <a:latin typeface="Google Sans"/>
              </a:rPr>
              <a:t>Retrieved from Quantum Cryptography Explained</a:t>
            </a:r>
          </a:p>
          <a:p>
            <a:r>
              <a:rPr lang="en-US" sz="1400" i="1" dirty="0">
                <a:solidFill>
                  <a:schemeClr val="bg2"/>
                </a:solidFill>
                <a:effectLst>
                  <a:outerShdw blurRad="38100" dist="38100" dir="2700000" algn="tl">
                    <a:srgbClr val="000000">
                      <a:alpha val="43137"/>
                    </a:srgbClr>
                  </a:outerShdw>
                </a:effectLst>
              </a:rPr>
              <a:t>https://quantumxc.com/blog/quantum-cryptography-explained/</a:t>
            </a:r>
          </a:p>
        </p:txBody>
      </p:sp>
    </p:spTree>
    <p:extLst>
      <p:ext uri="{BB962C8B-B14F-4D97-AF65-F5344CB8AC3E}">
        <p14:creationId xmlns:p14="http://schemas.microsoft.com/office/powerpoint/2010/main" val="2916380033"/>
      </p:ext>
    </p:extLst>
  </p:cSld>
  <p:clrMapOvr>
    <a:masterClrMapping/>
  </p:clrMapOvr>
  <mc:AlternateContent xmlns:mc="http://schemas.openxmlformats.org/markup-compatibility/2006" xmlns:p14="http://schemas.microsoft.com/office/powerpoint/2010/main">
    <mc:Choice Requires="p14">
      <p:transition spd="slow" p14:dur="1600">
        <p14:prism isContent="1" isInverted="1"/>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3D399-AE79-4032-B541-A310DCC9DC8E}"/>
              </a:ext>
            </a:extLst>
          </p:cNvPr>
          <p:cNvSpPr>
            <a:spLocks noGrp="1"/>
          </p:cNvSpPr>
          <p:nvPr>
            <p:ph type="title"/>
          </p:nvPr>
        </p:nvSpPr>
        <p:spPr/>
        <p:txBody>
          <a:bodyPr>
            <a:normAutofit/>
          </a:bodyPr>
          <a:lstStyle/>
          <a:p>
            <a:r>
              <a:rPr lang="en-US" sz="4800" dirty="0"/>
              <a:t>References</a:t>
            </a:r>
            <a:endParaRPr lang="en-US" dirty="0"/>
          </a:p>
        </p:txBody>
      </p:sp>
      <p:sp>
        <p:nvSpPr>
          <p:cNvPr id="3" name="Content Placeholder 2">
            <a:extLst>
              <a:ext uri="{FF2B5EF4-FFF2-40B4-BE49-F238E27FC236}">
                <a16:creationId xmlns:a16="http://schemas.microsoft.com/office/drawing/2014/main" id="{157FD162-C19E-4AA4-AB64-7BB73C4F7712}"/>
              </a:ext>
            </a:extLst>
          </p:cNvPr>
          <p:cNvSpPr>
            <a:spLocks noGrp="1"/>
          </p:cNvSpPr>
          <p:nvPr>
            <p:ph idx="1"/>
          </p:nvPr>
        </p:nvSpPr>
        <p:spPr>
          <a:xfrm>
            <a:off x="6501795" y="2076450"/>
            <a:ext cx="5398105" cy="4273550"/>
          </a:xfrm>
        </p:spPr>
        <p:txBody>
          <a:bodyPr>
            <a:normAutofit fontScale="77500" lnSpcReduction="20000"/>
          </a:bodyPr>
          <a:lstStyle/>
          <a:p>
            <a:pPr marL="360045" marR="0" indent="-360045">
              <a:lnSpc>
                <a:spcPct val="107000"/>
              </a:lnSpc>
              <a:spcBef>
                <a:spcPts val="0"/>
              </a:spcBef>
              <a:spcAft>
                <a:spcPts val="800"/>
              </a:spcAft>
            </a:pPr>
            <a:r>
              <a:rPr lang="en-US" sz="1800" dirty="0">
                <a:effectLst/>
                <a:latin typeface="Times New Roman" panose="02020603050405020304" pitchFamily="18" charset="0"/>
                <a:ea typeface="Times New Roman" panose="02020603050405020304" pitchFamily="18" charset="0"/>
                <a:cs typeface="Arial" panose="020B0604020202020204" pitchFamily="34" charset="0"/>
              </a:rPr>
              <a:t>M. </a:t>
            </a:r>
            <a:r>
              <a:rPr lang="en-US" sz="1800" dirty="0" err="1">
                <a:effectLst/>
                <a:latin typeface="Times New Roman" panose="02020603050405020304" pitchFamily="18" charset="0"/>
                <a:ea typeface="Times New Roman" panose="02020603050405020304" pitchFamily="18" charset="0"/>
                <a:cs typeface="Arial" panose="020B0604020202020204" pitchFamily="34" charset="0"/>
              </a:rPr>
              <a:t>Hirvensalo</a:t>
            </a:r>
            <a:r>
              <a:rPr lang="en-US" sz="1800" dirty="0">
                <a:effectLst/>
                <a:latin typeface="Times New Roman" panose="02020603050405020304" pitchFamily="18" charset="0"/>
                <a:ea typeface="Times New Roman" panose="02020603050405020304" pitchFamily="18" charset="0"/>
                <a:cs typeface="Arial" panose="020B0604020202020204" pitchFamily="34" charset="0"/>
              </a:rPr>
              <a:t>, </a:t>
            </a:r>
            <a:r>
              <a:rPr lang="en-US" sz="1800" i="1" dirty="0">
                <a:effectLst/>
                <a:latin typeface="Times New Roman" panose="02020603050405020304" pitchFamily="18" charset="0"/>
                <a:ea typeface="Times New Roman" panose="02020603050405020304" pitchFamily="18" charset="0"/>
                <a:cs typeface="Arial" panose="020B0604020202020204" pitchFamily="34" charset="0"/>
              </a:rPr>
              <a:t>Quantum computing: With 5 figures</a:t>
            </a:r>
            <a:r>
              <a:rPr lang="en-US" sz="1800" dirty="0">
                <a:effectLst/>
                <a:latin typeface="Times New Roman" panose="02020603050405020304" pitchFamily="18" charset="0"/>
                <a:ea typeface="Times New Roman" panose="02020603050405020304" pitchFamily="18" charset="0"/>
                <a:cs typeface="Arial" panose="020B0604020202020204" pitchFamily="34" charset="0"/>
              </a:rPr>
              <a:t>. Berlin etc.!: Springer, 2001. </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457200" marR="0" indent="-457200">
              <a:lnSpc>
                <a:spcPct val="107000"/>
              </a:lnSpc>
              <a:spcBef>
                <a:spcPts val="0"/>
              </a:spcBef>
              <a:spcAft>
                <a:spcPts val="800"/>
              </a:spcAft>
            </a:pPr>
            <a:r>
              <a:rPr lang="en-US" sz="1800" dirty="0">
                <a:effectLst/>
                <a:latin typeface="Times New Roman" panose="02020603050405020304" pitchFamily="18" charset="0"/>
                <a:ea typeface="Times New Roman" panose="02020603050405020304" pitchFamily="18" charset="0"/>
                <a:cs typeface="Arial" panose="020B0604020202020204" pitchFamily="34" charset="0"/>
              </a:rPr>
              <a:t>J. </a:t>
            </a:r>
            <a:r>
              <a:rPr lang="en-US" sz="1800" dirty="0" err="1">
                <a:effectLst/>
                <a:latin typeface="Times New Roman" panose="02020603050405020304" pitchFamily="18" charset="0"/>
                <a:ea typeface="Times New Roman" panose="02020603050405020304" pitchFamily="18" charset="0"/>
                <a:cs typeface="Arial" panose="020B0604020202020204" pitchFamily="34" charset="0"/>
              </a:rPr>
              <a:t>Preskill</a:t>
            </a:r>
            <a:r>
              <a:rPr lang="en-US" sz="1800" dirty="0">
                <a:effectLst/>
                <a:latin typeface="Times New Roman" panose="02020603050405020304" pitchFamily="18" charset="0"/>
                <a:ea typeface="Times New Roman" panose="02020603050405020304" pitchFamily="18" charset="0"/>
                <a:cs typeface="Arial" panose="020B0604020202020204" pitchFamily="34" charset="0"/>
              </a:rPr>
              <a:t>, “Quantum Computing in the NISQ era and beyond,” </a:t>
            </a:r>
            <a:r>
              <a:rPr lang="en-US" sz="1800" i="1" dirty="0">
                <a:effectLst/>
                <a:latin typeface="Times New Roman" panose="02020603050405020304" pitchFamily="18" charset="0"/>
                <a:ea typeface="Times New Roman" panose="02020603050405020304" pitchFamily="18" charset="0"/>
                <a:cs typeface="Arial" panose="020B0604020202020204" pitchFamily="34" charset="0"/>
              </a:rPr>
              <a:t>The open journal for quantum science</a:t>
            </a:r>
            <a:r>
              <a:rPr lang="en-US" sz="1800" dirty="0">
                <a:effectLst/>
                <a:latin typeface="Times New Roman" panose="02020603050405020304" pitchFamily="18" charset="0"/>
                <a:ea typeface="Times New Roman" panose="02020603050405020304" pitchFamily="18" charset="0"/>
                <a:cs typeface="Arial" panose="020B0604020202020204" pitchFamily="34" charset="0"/>
              </a:rPr>
              <a:t>, vol. 2, pp. 79–79, Aug. 2018. </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457200" marR="0" indent="-457200">
              <a:lnSpc>
                <a:spcPct val="107000"/>
              </a:lnSpc>
              <a:spcBef>
                <a:spcPts val="0"/>
              </a:spcBef>
              <a:spcAft>
                <a:spcPts val="800"/>
              </a:spcAft>
            </a:pPr>
            <a:r>
              <a:rPr lang="en-US" sz="1800" dirty="0">
                <a:effectLst/>
                <a:latin typeface="Times New Roman" panose="02020603050405020304" pitchFamily="18" charset="0"/>
                <a:ea typeface="Times New Roman" panose="02020603050405020304" pitchFamily="18" charset="0"/>
                <a:cs typeface="Arial" panose="020B0604020202020204" pitchFamily="34" charset="0"/>
              </a:rPr>
              <a:t>R. </a:t>
            </a:r>
            <a:r>
              <a:rPr lang="en-US" sz="1800" dirty="0" err="1">
                <a:effectLst/>
                <a:latin typeface="Times New Roman" panose="02020603050405020304" pitchFamily="18" charset="0"/>
                <a:ea typeface="Times New Roman" panose="02020603050405020304" pitchFamily="18" charset="0"/>
                <a:cs typeface="Arial" panose="020B0604020202020204" pitchFamily="34" charset="0"/>
              </a:rPr>
              <a:t>Steane</a:t>
            </a:r>
            <a:r>
              <a:rPr lang="en-US" sz="1800" dirty="0">
                <a:effectLst/>
                <a:latin typeface="Times New Roman" panose="02020603050405020304" pitchFamily="18" charset="0"/>
                <a:ea typeface="Times New Roman" panose="02020603050405020304" pitchFamily="18" charset="0"/>
                <a:cs typeface="Arial" panose="020B0604020202020204" pitchFamily="34" charset="0"/>
              </a:rPr>
              <a:t>, IOP Publishing Ltd, rep., 1998. </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60045" marR="0" indent="-360045">
              <a:lnSpc>
                <a:spcPct val="107000"/>
              </a:lnSpc>
              <a:spcBef>
                <a:spcPts val="0"/>
              </a:spcBef>
              <a:spcAft>
                <a:spcPts val="800"/>
              </a:spcAft>
            </a:pPr>
            <a:r>
              <a:rPr lang="en-US" sz="1800" dirty="0">
                <a:effectLst/>
                <a:latin typeface="Times New Roman" panose="02020603050405020304" pitchFamily="18" charset="0"/>
                <a:ea typeface="Times New Roman" panose="02020603050405020304" pitchFamily="18" charset="0"/>
                <a:cs typeface="Arial" panose="020B0604020202020204" pitchFamily="34" charset="0"/>
              </a:rPr>
              <a:t>R. </a:t>
            </a:r>
            <a:r>
              <a:rPr lang="en-US" sz="1800" dirty="0" err="1">
                <a:effectLst/>
                <a:latin typeface="Times New Roman" panose="02020603050405020304" pitchFamily="18" charset="0"/>
                <a:ea typeface="Times New Roman" panose="02020603050405020304" pitchFamily="18" charset="0"/>
                <a:cs typeface="Arial" panose="020B0604020202020204" pitchFamily="34" charset="0"/>
              </a:rPr>
              <a:t>Horodecki</a:t>
            </a:r>
            <a:r>
              <a:rPr lang="en-US" sz="1800" dirty="0">
                <a:effectLst/>
                <a:latin typeface="Times New Roman" panose="02020603050405020304" pitchFamily="18" charset="0"/>
                <a:ea typeface="Times New Roman" panose="02020603050405020304" pitchFamily="18" charset="0"/>
                <a:cs typeface="Arial" panose="020B0604020202020204" pitchFamily="34" charset="0"/>
              </a:rPr>
              <a:t>, P. </a:t>
            </a:r>
            <a:r>
              <a:rPr lang="en-US" sz="1800" dirty="0" err="1">
                <a:effectLst/>
                <a:latin typeface="Times New Roman" panose="02020603050405020304" pitchFamily="18" charset="0"/>
                <a:ea typeface="Times New Roman" panose="02020603050405020304" pitchFamily="18" charset="0"/>
                <a:cs typeface="Arial" panose="020B0604020202020204" pitchFamily="34" charset="0"/>
              </a:rPr>
              <a:t>Horodecki</a:t>
            </a:r>
            <a:r>
              <a:rPr lang="en-US" sz="1800" dirty="0">
                <a:effectLst/>
                <a:latin typeface="Times New Roman" panose="02020603050405020304" pitchFamily="18" charset="0"/>
                <a:ea typeface="Times New Roman" panose="02020603050405020304" pitchFamily="18" charset="0"/>
                <a:cs typeface="Arial" panose="020B0604020202020204" pitchFamily="34" charset="0"/>
              </a:rPr>
              <a:t>, M. </a:t>
            </a:r>
            <a:r>
              <a:rPr lang="en-US" sz="1800" dirty="0" err="1">
                <a:effectLst/>
                <a:latin typeface="Times New Roman" panose="02020603050405020304" pitchFamily="18" charset="0"/>
                <a:ea typeface="Times New Roman" panose="02020603050405020304" pitchFamily="18" charset="0"/>
                <a:cs typeface="Arial" panose="020B0604020202020204" pitchFamily="34" charset="0"/>
              </a:rPr>
              <a:t>Horodecki</a:t>
            </a:r>
            <a:r>
              <a:rPr lang="en-US" sz="1800" dirty="0">
                <a:effectLst/>
                <a:latin typeface="Times New Roman" panose="02020603050405020304" pitchFamily="18" charset="0"/>
                <a:ea typeface="Times New Roman" panose="02020603050405020304" pitchFamily="18" charset="0"/>
                <a:cs typeface="Arial" panose="020B0604020202020204" pitchFamily="34" charset="0"/>
              </a:rPr>
              <a:t>, and K. </a:t>
            </a:r>
            <a:r>
              <a:rPr lang="en-US" sz="1800" dirty="0" err="1">
                <a:effectLst/>
                <a:latin typeface="Times New Roman" panose="02020603050405020304" pitchFamily="18" charset="0"/>
                <a:ea typeface="Times New Roman" panose="02020603050405020304" pitchFamily="18" charset="0"/>
                <a:cs typeface="Arial" panose="020B0604020202020204" pitchFamily="34" charset="0"/>
              </a:rPr>
              <a:t>Horodecki</a:t>
            </a:r>
            <a:r>
              <a:rPr lang="en-US" sz="1800" dirty="0">
                <a:effectLst/>
                <a:latin typeface="Times New Roman" panose="02020603050405020304" pitchFamily="18" charset="0"/>
                <a:ea typeface="Times New Roman" panose="02020603050405020304" pitchFamily="18" charset="0"/>
                <a:cs typeface="Arial" panose="020B0604020202020204" pitchFamily="34" charset="0"/>
              </a:rPr>
              <a:t>, “Quantum entanglement,” </a:t>
            </a:r>
            <a:r>
              <a:rPr lang="en-US" sz="1800" i="1" dirty="0">
                <a:effectLst/>
                <a:latin typeface="Times New Roman" panose="02020603050405020304" pitchFamily="18" charset="0"/>
                <a:ea typeface="Times New Roman" panose="02020603050405020304" pitchFamily="18" charset="0"/>
                <a:cs typeface="Arial" panose="020B0604020202020204" pitchFamily="34" charset="0"/>
              </a:rPr>
              <a:t>Reviews of Modern Physics</a:t>
            </a:r>
            <a:r>
              <a:rPr lang="en-US" sz="1800" dirty="0">
                <a:effectLst/>
                <a:latin typeface="Times New Roman" panose="02020603050405020304" pitchFamily="18" charset="0"/>
                <a:ea typeface="Times New Roman" panose="02020603050405020304" pitchFamily="18" charset="0"/>
                <a:cs typeface="Arial" panose="020B0604020202020204" pitchFamily="34" charset="0"/>
              </a:rPr>
              <a:t>, vol. 81, no. 2, pp. 865–942, 2009. </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60045" marR="0" indent="-360045">
              <a:lnSpc>
                <a:spcPct val="107000"/>
              </a:lnSpc>
              <a:spcBef>
                <a:spcPts val="0"/>
              </a:spcBef>
              <a:spcAft>
                <a:spcPts val="800"/>
              </a:spcAft>
            </a:pPr>
            <a:r>
              <a:rPr lang="en-US" sz="1800" dirty="0">
                <a:effectLst/>
                <a:latin typeface="Times New Roman" panose="02020603050405020304" pitchFamily="18" charset="0"/>
                <a:ea typeface="Times New Roman" panose="02020603050405020304" pitchFamily="18" charset="0"/>
                <a:cs typeface="Arial" panose="020B0604020202020204" pitchFamily="34" charset="0"/>
              </a:rPr>
              <a:t>C. P. Williams, </a:t>
            </a:r>
            <a:r>
              <a:rPr lang="en-US" sz="1800" i="1" dirty="0">
                <a:effectLst/>
                <a:latin typeface="Times New Roman" panose="02020603050405020304" pitchFamily="18" charset="0"/>
                <a:ea typeface="Times New Roman" panose="02020603050405020304" pitchFamily="18" charset="0"/>
                <a:cs typeface="Arial" panose="020B0604020202020204" pitchFamily="34" charset="0"/>
              </a:rPr>
              <a:t>Explorations in quantum computing</a:t>
            </a:r>
            <a:r>
              <a:rPr lang="en-US" sz="1800" dirty="0">
                <a:effectLst/>
                <a:latin typeface="Times New Roman" panose="02020603050405020304" pitchFamily="18" charset="0"/>
                <a:ea typeface="Times New Roman" panose="02020603050405020304" pitchFamily="18" charset="0"/>
                <a:cs typeface="Arial" panose="020B0604020202020204" pitchFamily="34" charset="0"/>
              </a:rPr>
              <a:t>. Springer London, 2011. </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pPr marL="360045" marR="0" indent="-360045">
              <a:lnSpc>
                <a:spcPct val="107000"/>
              </a:lnSpc>
              <a:spcBef>
                <a:spcPts val="0"/>
              </a:spcBef>
              <a:spcAft>
                <a:spcPts val="800"/>
              </a:spcAft>
            </a:pPr>
            <a:r>
              <a:rPr lang="en-US" sz="1800" dirty="0">
                <a:effectLst/>
                <a:latin typeface="Times New Roman" panose="02020603050405020304" pitchFamily="18" charset="0"/>
                <a:ea typeface="Times New Roman" panose="02020603050405020304" pitchFamily="18" charset="0"/>
                <a:cs typeface="Arial" panose="020B0604020202020204" pitchFamily="34" charset="0"/>
              </a:rPr>
              <a:t>S.-S. Li, G.-L. Long, F.-S. Bai, S.-L. Feng, and H.-Z. Zheng, “Quantum computing,” </a:t>
            </a:r>
            <a:r>
              <a:rPr lang="en-US" sz="1800" i="1" dirty="0">
                <a:effectLst/>
                <a:latin typeface="Times New Roman" panose="02020603050405020304" pitchFamily="18" charset="0"/>
                <a:ea typeface="Times New Roman" panose="02020603050405020304" pitchFamily="18" charset="0"/>
                <a:cs typeface="Arial" panose="020B0604020202020204" pitchFamily="34" charset="0"/>
              </a:rPr>
              <a:t>PNAS</a:t>
            </a:r>
            <a:r>
              <a:rPr lang="en-US" sz="1800" dirty="0">
                <a:effectLst/>
                <a:latin typeface="Times New Roman" panose="02020603050405020304" pitchFamily="18" charset="0"/>
                <a:ea typeface="Times New Roman" panose="02020603050405020304" pitchFamily="18" charset="0"/>
                <a:cs typeface="Arial" panose="020B0604020202020204" pitchFamily="34" charset="0"/>
              </a:rPr>
              <a:t>, 09-Oct-2001. [Online]. Available: https://www.pnas.org/content/98/21/11847.short. [Accessed: 12-Sep-2021]. </a:t>
            </a:r>
            <a:endParaRPr lang="en-US" sz="1800" dirty="0">
              <a:effectLst/>
              <a:latin typeface="Calibri" panose="020F0502020204030204" pitchFamily="34" charset="0"/>
              <a:ea typeface="Calibri" panose="020F0502020204030204" pitchFamily="34" charset="0"/>
              <a:cs typeface="Arial" panose="020B0604020202020204" pitchFamily="34" charset="0"/>
            </a:endParaRPr>
          </a:p>
          <a:p>
            <a:r>
              <a:rPr lang="en-US" sz="1800" dirty="0">
                <a:effectLst/>
                <a:latin typeface="Times New Roman" panose="02020603050405020304" pitchFamily="18" charset="0"/>
                <a:ea typeface="Times New Roman" panose="02020603050405020304" pitchFamily="18" charset="0"/>
              </a:rPr>
              <a:t>T. Hey, “Quantum (Davie 1996) computing: an introduction,” </a:t>
            </a:r>
            <a:r>
              <a:rPr lang="en-US" sz="1800" i="1" dirty="0">
                <a:effectLst/>
                <a:latin typeface="Times New Roman" panose="02020603050405020304" pitchFamily="18" charset="0"/>
                <a:ea typeface="Times New Roman" panose="02020603050405020304" pitchFamily="18" charset="0"/>
              </a:rPr>
              <a:t>Computing &amp; Control Engineering Journal</a:t>
            </a:r>
            <a:r>
              <a:rPr lang="en-US" sz="1800" dirty="0">
                <a:effectLst/>
                <a:latin typeface="Times New Roman" panose="02020603050405020304" pitchFamily="18" charset="0"/>
                <a:ea typeface="Times New Roman" panose="02020603050405020304" pitchFamily="18" charset="0"/>
              </a:rPr>
              <a:t>, vol. 10, no. 3, pp. 105–112, 1999. </a:t>
            </a:r>
            <a:endParaRPr lang="en-US" dirty="0"/>
          </a:p>
        </p:txBody>
      </p:sp>
      <p:sp>
        <p:nvSpPr>
          <p:cNvPr id="5" name="Content Placeholder 2">
            <a:extLst>
              <a:ext uri="{FF2B5EF4-FFF2-40B4-BE49-F238E27FC236}">
                <a16:creationId xmlns:a16="http://schemas.microsoft.com/office/drawing/2014/main" id="{CAACBD07-629E-4F84-98E0-C0C2670E56EB}"/>
              </a:ext>
            </a:extLst>
          </p:cNvPr>
          <p:cNvSpPr txBox="1">
            <a:spLocks/>
          </p:cNvSpPr>
          <p:nvPr/>
        </p:nvSpPr>
        <p:spPr>
          <a:xfrm>
            <a:off x="913795" y="2076450"/>
            <a:ext cx="5398105" cy="4273550"/>
          </a:xfrm>
          <a:prstGeom prst="rect">
            <a:avLst/>
          </a:prstGeom>
          <a:effectLst>
            <a:outerShdw blurRad="25400" dir="17880000">
              <a:srgbClr val="000000">
                <a:alpha val="46000"/>
              </a:srgbClr>
            </a:outerShdw>
          </a:effectLst>
        </p:spPr>
        <p:txBody>
          <a:bodyPr vert="horz" lIns="91440" tIns="45720" rIns="91440" bIns="45720" rtlCol="0" anchor="t">
            <a:normAutofit fontScale="62500" lnSpcReduction="20000"/>
          </a:bodyPr>
          <a:lst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3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a:lstStyle>
          <a:p>
            <a:r>
              <a:rPr lang="en-US" dirty="0"/>
              <a:t>Davie, L </a:t>
            </a:r>
            <a:r>
              <a:rPr lang="en-US" dirty="0" err="1"/>
              <a:t>L</a:t>
            </a:r>
            <a:r>
              <a:rPr lang="en-US" dirty="0"/>
              <a:t> Peterson and B S. 1996. "Computer </a:t>
            </a:r>
            <a:r>
              <a:rPr lang="en-US" dirty="0" err="1"/>
              <a:t>Networks:a</a:t>
            </a:r>
            <a:r>
              <a:rPr lang="en-US" dirty="0"/>
              <a:t> systems approach (Morgan Kaufmann)." 94-95.</a:t>
            </a:r>
          </a:p>
          <a:p>
            <a:r>
              <a:rPr lang="en-US" dirty="0"/>
              <a:t>Boyd, John. 2020. Novel Error Correction Code Opens a New Approach to Universal Quantum Computing. June 3. Accessed 11 26, 2021. https://spectrum.ieee.org/novel-error-correction-code-opens-a-new-approach-to-universal-quantum-computing.</a:t>
            </a:r>
          </a:p>
          <a:p>
            <a:r>
              <a:rPr lang="en-US" dirty="0" err="1"/>
              <a:t>Benčević</a:t>
            </a:r>
            <a:r>
              <a:rPr lang="en-US" dirty="0"/>
              <a:t>, Marin. 2019. What’s a Turing Machine? (And Why Does It Matter?). April 1. Accessed 11 25, 2021. https://medium.com/background-thread/whats-a-turing-machine-and-why-does-it-matter-1cd1b4606c6a.</a:t>
            </a:r>
          </a:p>
          <a:p>
            <a:r>
              <a:rPr lang="en-US" dirty="0"/>
              <a:t>Wilde, Mark M. 2019. From Classical to Quantum Shannon. Baton Rouge, Louisiana 70803, USA: Hearne Institute for Theoretical Physics.</a:t>
            </a:r>
          </a:p>
          <a:p>
            <a:r>
              <a:rPr lang="en-US" dirty="0"/>
              <a:t>Scott Aaronson. 6.845 Quantum Complexity Theory. Fall 2010. Massachusetts Institute of Technology: MIT </a:t>
            </a:r>
            <a:r>
              <a:rPr lang="en-US" dirty="0" err="1"/>
              <a:t>OpenCourseWare</a:t>
            </a:r>
            <a:r>
              <a:rPr lang="en-US" dirty="0"/>
              <a:t>, https://ocw.mit.edu. License: Creative Commons BY-NC-SA.</a:t>
            </a:r>
          </a:p>
        </p:txBody>
      </p:sp>
    </p:spTree>
    <p:extLst>
      <p:ext uri="{BB962C8B-B14F-4D97-AF65-F5344CB8AC3E}">
        <p14:creationId xmlns:p14="http://schemas.microsoft.com/office/powerpoint/2010/main" val="2489078687"/>
      </p:ext>
    </p:extLst>
  </p:cSld>
  <p:clrMapOvr>
    <a:masterClrMapping/>
  </p:clrMapOvr>
  <p:transition spd="slow">
    <p:cove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167166-4B09-4AAF-A7F1-10E5BB2C4709}"/>
              </a:ext>
            </a:extLst>
          </p:cNvPr>
          <p:cNvSpPr>
            <a:spLocks noGrp="1"/>
          </p:cNvSpPr>
          <p:nvPr>
            <p:ph type="title"/>
          </p:nvPr>
        </p:nvSpPr>
        <p:spPr>
          <a:xfrm>
            <a:off x="919119" y="2800350"/>
            <a:ext cx="10353762" cy="1257300"/>
          </a:xfrm>
        </p:spPr>
        <p:txBody>
          <a:bodyPr/>
          <a:lstStyle/>
          <a:p>
            <a:r>
              <a:rPr lang="en-US" dirty="0"/>
              <a:t>Thank you</a:t>
            </a:r>
          </a:p>
        </p:txBody>
      </p:sp>
    </p:spTree>
    <p:extLst>
      <p:ext uri="{BB962C8B-B14F-4D97-AF65-F5344CB8AC3E}">
        <p14:creationId xmlns:p14="http://schemas.microsoft.com/office/powerpoint/2010/main" val="86960397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55" name="Rectangle 54">
            <a:extLst>
              <a:ext uri="{FF2B5EF4-FFF2-40B4-BE49-F238E27FC236}">
                <a16:creationId xmlns:a16="http://schemas.microsoft.com/office/drawing/2014/main" id="{0EF2A0DA-AE81-4A45-972E-646AC2870C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Goudy Old Style"/>
              <a:ea typeface="+mn-ea"/>
              <a:cs typeface="+mn-cs"/>
            </a:endParaRPr>
          </a:p>
        </p:txBody>
      </p:sp>
      <p:pic>
        <p:nvPicPr>
          <p:cNvPr id="3" name="Picture 2">
            <a:extLst>
              <a:ext uri="{FF2B5EF4-FFF2-40B4-BE49-F238E27FC236}">
                <a16:creationId xmlns:a16="http://schemas.microsoft.com/office/drawing/2014/main" id="{72B2D6DE-C9B5-4678-91EF-77E85F2350DA}"/>
              </a:ext>
              <a:ext uri="{C183D7F6-B498-43B3-948B-1728B52AA6E4}">
                <adec:decorative xmlns:adec="http://schemas.microsoft.com/office/drawing/2017/decorative" val="1"/>
              </a:ext>
            </a:extLst>
          </p:cNvPr>
          <p:cNvPicPr>
            <a:picLocks noChangeAspect="1"/>
          </p:cNvPicPr>
          <p:nvPr/>
        </p:nvPicPr>
        <p:blipFill rotWithShape="1">
          <a:blip r:embed="rId5">
            <a:extLst>
              <a:ext uri="{28A0092B-C50C-407E-A947-70E740481C1C}">
                <a14:useLocalDpi xmlns:a14="http://schemas.microsoft.com/office/drawing/2010/main" val="0"/>
              </a:ext>
            </a:extLst>
          </a:blip>
          <a:srcRect b="-1"/>
          <a:stretch/>
        </p:blipFill>
        <p:spPr>
          <a:xfrm>
            <a:off x="-1" y="10"/>
            <a:ext cx="6257025" cy="6857990"/>
          </a:xfrm>
          <a:prstGeom prst="rect">
            <a:avLst/>
          </a:prstGeom>
        </p:spPr>
      </p:pic>
      <p:pic>
        <p:nvPicPr>
          <p:cNvPr id="57" name="Picture 56">
            <a:extLst>
              <a:ext uri="{FF2B5EF4-FFF2-40B4-BE49-F238E27FC236}">
                <a16:creationId xmlns:a16="http://schemas.microsoft.com/office/drawing/2014/main" id="{B536FA4E-0152-4E27-91DA-0FC22D1846B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6">
            <a:extLst>
              <a:ext uri="{28A0092B-C50C-407E-A947-70E740481C1C}">
                <a14:useLocalDpi xmlns:a14="http://schemas.microsoft.com/office/drawing/2010/main" val="0"/>
              </a:ext>
            </a:extLst>
          </a:blip>
          <a:srcRect/>
          <a:stretch/>
        </p:blipFill>
        <p:spPr>
          <a:xfrm>
            <a:off x="6257026" y="1"/>
            <a:ext cx="5934973" cy="6858000"/>
          </a:xfrm>
          <a:prstGeom prst="rect">
            <a:avLst/>
          </a:prstGeom>
        </p:spPr>
      </p:pic>
      <p:sp>
        <p:nvSpPr>
          <p:cNvPr id="2" name="Title 1">
            <a:extLst>
              <a:ext uri="{FF2B5EF4-FFF2-40B4-BE49-F238E27FC236}">
                <a16:creationId xmlns:a16="http://schemas.microsoft.com/office/drawing/2014/main" id="{89559F60-4CE1-4E2F-86EA-1B60679F1F4A}"/>
              </a:ext>
            </a:extLst>
          </p:cNvPr>
          <p:cNvSpPr>
            <a:spLocks noGrp="1"/>
          </p:cNvSpPr>
          <p:nvPr>
            <p:ph type="title"/>
          </p:nvPr>
        </p:nvSpPr>
        <p:spPr>
          <a:xfrm>
            <a:off x="6707133" y="508001"/>
            <a:ext cx="4538124" cy="970450"/>
          </a:xfrm>
        </p:spPr>
        <p:txBody>
          <a:bodyPr anchor="b">
            <a:normAutofit/>
          </a:bodyPr>
          <a:lstStyle/>
          <a:p>
            <a:pPr algn="l"/>
            <a:r>
              <a:rPr lang="en-US" sz="4000" dirty="0"/>
              <a:t>Outline</a:t>
            </a:r>
          </a:p>
        </p:txBody>
      </p:sp>
      <p:sp>
        <p:nvSpPr>
          <p:cNvPr id="24" name="Content Placeholder 2">
            <a:extLst>
              <a:ext uri="{FF2B5EF4-FFF2-40B4-BE49-F238E27FC236}">
                <a16:creationId xmlns:a16="http://schemas.microsoft.com/office/drawing/2014/main" id="{F260476B-CCA6-412B-A9C5-399C34AE6F05}"/>
              </a:ext>
            </a:extLst>
          </p:cNvPr>
          <p:cNvSpPr>
            <a:spLocks noGrp="1"/>
          </p:cNvSpPr>
          <p:nvPr>
            <p:ph idx="1"/>
          </p:nvPr>
        </p:nvSpPr>
        <p:spPr>
          <a:xfrm>
            <a:off x="6707133" y="1659562"/>
            <a:ext cx="4431428" cy="4690437"/>
          </a:xfrm>
        </p:spPr>
        <p:txBody>
          <a:bodyPr anchor="t">
            <a:normAutofit lnSpcReduction="10000"/>
          </a:bodyPr>
          <a:lstStyle/>
          <a:p>
            <a:r>
              <a:rPr lang="en-US" sz="2400" dirty="0"/>
              <a:t>Introduction</a:t>
            </a:r>
          </a:p>
          <a:p>
            <a:r>
              <a:rPr lang="en-US" sz="2400" dirty="0"/>
              <a:t>Quantum Shannon theory</a:t>
            </a:r>
          </a:p>
          <a:p>
            <a:r>
              <a:rPr lang="en-US" sz="2400" dirty="0"/>
              <a:t>Shannon’s theorem</a:t>
            </a:r>
          </a:p>
          <a:p>
            <a:r>
              <a:rPr lang="en-US" sz="2400" dirty="0"/>
              <a:t>Turing machine</a:t>
            </a:r>
          </a:p>
          <a:p>
            <a:r>
              <a:rPr lang="en-US" sz="2400" dirty="0"/>
              <a:t>Computational complexity</a:t>
            </a:r>
          </a:p>
          <a:p>
            <a:r>
              <a:rPr lang="en-US" sz="2400" dirty="0"/>
              <a:t>Quantum physics concepts </a:t>
            </a:r>
          </a:p>
          <a:p>
            <a:r>
              <a:rPr lang="en-US" sz="2400" dirty="0"/>
              <a:t>Data representation on a quantum computer </a:t>
            </a:r>
          </a:p>
          <a:p>
            <a:r>
              <a:rPr lang="en-US" sz="2400" dirty="0"/>
              <a:t>Quantum cryptography </a:t>
            </a:r>
          </a:p>
          <a:p>
            <a:endParaRPr lang="en-US" sz="2400" dirty="0"/>
          </a:p>
          <a:p>
            <a:endParaRPr lang="en-US" sz="2400" dirty="0"/>
          </a:p>
          <a:p>
            <a:endParaRPr lang="en-US" sz="2400" dirty="0"/>
          </a:p>
          <a:p>
            <a:endParaRPr lang="en-US" sz="2400" dirty="0"/>
          </a:p>
          <a:p>
            <a:endParaRPr lang="en-US" sz="2400" dirty="0"/>
          </a:p>
          <a:p>
            <a:endParaRPr lang="en-US" sz="2400" dirty="0"/>
          </a:p>
          <a:p>
            <a:endParaRPr lang="en-US" sz="2400" dirty="0"/>
          </a:p>
          <a:p>
            <a:endParaRPr lang="en-US" sz="2400" dirty="0"/>
          </a:p>
        </p:txBody>
      </p:sp>
    </p:spTree>
    <p:extLst>
      <p:ext uri="{BB962C8B-B14F-4D97-AF65-F5344CB8AC3E}">
        <p14:creationId xmlns:p14="http://schemas.microsoft.com/office/powerpoint/2010/main" val="3220235682"/>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1036" name="Rectangle 70">
            <a:extLst>
              <a:ext uri="{FF2B5EF4-FFF2-40B4-BE49-F238E27FC236}">
                <a16:creationId xmlns:a16="http://schemas.microsoft.com/office/drawing/2014/main" id="{95CB840F-8E41-4CA5-B79B-25CC80AD23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7F7F531-197C-40AD-9DAF-B79FD8B01641}"/>
              </a:ext>
            </a:extLst>
          </p:cNvPr>
          <p:cNvSpPr>
            <a:spLocks noGrp="1"/>
          </p:cNvSpPr>
          <p:nvPr>
            <p:ph type="title"/>
          </p:nvPr>
        </p:nvSpPr>
        <p:spPr>
          <a:xfrm>
            <a:off x="913796" y="1109383"/>
            <a:ext cx="3382638" cy="1137770"/>
          </a:xfrm>
        </p:spPr>
        <p:txBody>
          <a:bodyPr>
            <a:normAutofit/>
          </a:bodyPr>
          <a:lstStyle/>
          <a:p>
            <a:pPr algn="l"/>
            <a:r>
              <a:rPr lang="en-US" sz="3000" dirty="0"/>
              <a:t>Introduction</a:t>
            </a:r>
          </a:p>
        </p:txBody>
      </p:sp>
      <p:sp>
        <p:nvSpPr>
          <p:cNvPr id="3" name="Content Placeholder 2">
            <a:extLst>
              <a:ext uri="{FF2B5EF4-FFF2-40B4-BE49-F238E27FC236}">
                <a16:creationId xmlns:a16="http://schemas.microsoft.com/office/drawing/2014/main" id="{0504EEF4-5C0D-4F7A-AE29-E2B8A7356E95}"/>
              </a:ext>
            </a:extLst>
          </p:cNvPr>
          <p:cNvSpPr>
            <a:spLocks noGrp="1"/>
          </p:cNvSpPr>
          <p:nvPr>
            <p:ph idx="1"/>
          </p:nvPr>
        </p:nvSpPr>
        <p:spPr>
          <a:xfrm>
            <a:off x="913796" y="2247153"/>
            <a:ext cx="3358084" cy="3395672"/>
          </a:xfrm>
        </p:spPr>
        <p:txBody>
          <a:bodyPr>
            <a:normAutofit/>
          </a:bodyPr>
          <a:lstStyle/>
          <a:p>
            <a:pPr marL="36900" indent="0">
              <a:buNone/>
            </a:pPr>
            <a:r>
              <a:rPr lang="en-US" sz="1800" dirty="0">
                <a:effectLst/>
                <a:latin typeface="Times New Roman" panose="02020603050405020304" pitchFamily="18" charset="0"/>
                <a:ea typeface="Times New Roman" panose="02020603050405020304" pitchFamily="18" charset="0"/>
                <a:cs typeface="Arial" panose="020B0604020202020204" pitchFamily="34" charset="0"/>
              </a:rPr>
              <a:t>Quantum computing is a type of computation that harnesses the collective properties of quantum states to perform calculations. </a:t>
            </a:r>
          </a:p>
          <a:p>
            <a:pPr marL="36900" indent="0">
              <a:buNone/>
            </a:pPr>
            <a:r>
              <a:rPr lang="en-US" sz="1800" dirty="0">
                <a:effectLst/>
                <a:latin typeface="Times New Roman" panose="02020603050405020304" pitchFamily="18" charset="0"/>
                <a:ea typeface="Times New Roman" panose="02020603050405020304" pitchFamily="18" charset="0"/>
                <a:cs typeface="Arial" panose="020B0604020202020204" pitchFamily="34" charset="0"/>
              </a:rPr>
              <a:t>The devices that perform quantum computations are known as quantum computers.</a:t>
            </a:r>
          </a:p>
          <a:p>
            <a:pPr marL="36900" indent="0">
              <a:buNone/>
            </a:pPr>
            <a:endParaRPr lang="en-US" sz="1800" dirty="0"/>
          </a:p>
        </p:txBody>
      </p:sp>
      <p:pic>
        <p:nvPicPr>
          <p:cNvPr id="1026" name="Picture 2" descr="First quantum computer to pack 100 qubits enters crowded race">
            <a:extLst>
              <a:ext uri="{FF2B5EF4-FFF2-40B4-BE49-F238E27FC236}">
                <a16:creationId xmlns:a16="http://schemas.microsoft.com/office/drawing/2014/main" id="{AE0995C2-751F-4026-A827-9BEB08AE4190}"/>
              </a:ext>
              <a:ext uri="{C183D7F6-B498-43B3-948B-1728B52AA6E4}">
                <adec:decorative xmlns:adec="http://schemas.microsoft.com/office/drawing/2017/decorative" val="0"/>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4915348" y="1215175"/>
            <a:ext cx="6633184" cy="4427650"/>
          </a:xfrm>
          <a:prstGeom prst="roundRect">
            <a:avLst>
              <a:gd name="adj" fmla="val 8594"/>
            </a:avLst>
          </a:prstGeom>
          <a:solidFill>
            <a:srgbClr val="FFFFFF">
              <a:shade val="85000"/>
            </a:srgbClr>
          </a:solidFill>
          <a:ln>
            <a:noFill/>
          </a:ln>
          <a:effectLst/>
        </p:spPr>
      </p:pic>
      <p:sp>
        <p:nvSpPr>
          <p:cNvPr id="4" name="TextBox 3">
            <a:extLst>
              <a:ext uri="{FF2B5EF4-FFF2-40B4-BE49-F238E27FC236}">
                <a16:creationId xmlns:a16="http://schemas.microsoft.com/office/drawing/2014/main" id="{92862357-6B03-465E-95A5-78F7F881F4A5}"/>
              </a:ext>
            </a:extLst>
          </p:cNvPr>
          <p:cNvSpPr txBox="1"/>
          <p:nvPr/>
        </p:nvSpPr>
        <p:spPr>
          <a:xfrm>
            <a:off x="5939590" y="5812117"/>
            <a:ext cx="4584700" cy="738664"/>
          </a:xfrm>
          <a:prstGeom prst="rect">
            <a:avLst/>
          </a:prstGeom>
          <a:noFill/>
        </p:spPr>
        <p:txBody>
          <a:bodyPr wrap="square" rtlCol="0">
            <a:spAutoFit/>
          </a:bodyPr>
          <a:lstStyle/>
          <a:p>
            <a:r>
              <a:rPr kumimoji="0" lang="en-US" altLang="en-US" sz="1400" i="1" u="none" strike="noStrike" cap="none" normalizeH="0" baseline="0" dirty="0">
                <a:ln>
                  <a:noFill/>
                </a:ln>
                <a:solidFill>
                  <a:schemeClr val="bg2"/>
                </a:solidFill>
                <a:effectLst>
                  <a:outerShdw blurRad="38100" dist="38100" dir="2700000" algn="tl">
                    <a:srgbClr val="000000">
                      <a:alpha val="43137"/>
                    </a:srgbClr>
                  </a:outerShdw>
                </a:effectLst>
                <a:latin typeface="Google Sans"/>
              </a:rPr>
              <a:t>Retrieved from Quantum computing: the hype and hopes</a:t>
            </a:r>
          </a:p>
          <a:p>
            <a:r>
              <a:rPr lang="en-US" sz="1400" i="1" dirty="0">
                <a:solidFill>
                  <a:schemeClr val="bg2"/>
                </a:solidFill>
                <a:effectLst>
                  <a:outerShdw blurRad="38100" dist="38100" dir="2700000" algn="tl">
                    <a:srgbClr val="000000">
                      <a:alpha val="43137"/>
                    </a:srgbClr>
                  </a:outerShdw>
                </a:effectLst>
              </a:rPr>
              <a:t>https://new.abb.com/news/detail/74736/quantum-computing-the-hype-and-hopes</a:t>
            </a:r>
          </a:p>
        </p:txBody>
      </p:sp>
    </p:spTree>
    <p:extLst>
      <p:ext uri="{BB962C8B-B14F-4D97-AF65-F5344CB8AC3E}">
        <p14:creationId xmlns:p14="http://schemas.microsoft.com/office/powerpoint/2010/main" val="3404981185"/>
      </p:ext>
    </p:extLst>
  </p:cSld>
  <p:clrMapOvr>
    <a:masterClrMapping/>
  </p:clrMapOvr>
  <p:transition spd="med">
    <p:pull/>
  </p:transition>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2052" name="Rectangle 70">
            <a:extLst>
              <a:ext uri="{FF2B5EF4-FFF2-40B4-BE49-F238E27FC236}">
                <a16:creationId xmlns:a16="http://schemas.microsoft.com/office/drawing/2014/main" id="{95CB840F-8E41-4CA5-B79B-25CC80AD23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983D399-AE79-4032-B541-A310DCC9DC8E}"/>
              </a:ext>
            </a:extLst>
          </p:cNvPr>
          <p:cNvSpPr>
            <a:spLocks noGrp="1"/>
          </p:cNvSpPr>
          <p:nvPr>
            <p:ph type="title"/>
          </p:nvPr>
        </p:nvSpPr>
        <p:spPr>
          <a:xfrm>
            <a:off x="736220" y="1259810"/>
            <a:ext cx="4382104" cy="1370605"/>
          </a:xfrm>
        </p:spPr>
        <p:txBody>
          <a:bodyPr>
            <a:normAutofit/>
          </a:bodyPr>
          <a:lstStyle/>
          <a:p>
            <a:pPr algn="l"/>
            <a:r>
              <a:rPr lang="en-US" sz="2800" dirty="0"/>
              <a:t>Quantum Shannon theory</a:t>
            </a:r>
          </a:p>
        </p:txBody>
      </p:sp>
      <p:sp>
        <p:nvSpPr>
          <p:cNvPr id="3" name="Content Placeholder 2">
            <a:extLst>
              <a:ext uri="{FF2B5EF4-FFF2-40B4-BE49-F238E27FC236}">
                <a16:creationId xmlns:a16="http://schemas.microsoft.com/office/drawing/2014/main" id="{157FD162-C19E-4AA4-AB64-7BB73C4F7712}"/>
              </a:ext>
            </a:extLst>
          </p:cNvPr>
          <p:cNvSpPr>
            <a:spLocks noGrp="1"/>
          </p:cNvSpPr>
          <p:nvPr>
            <p:ph idx="1"/>
          </p:nvPr>
        </p:nvSpPr>
        <p:spPr>
          <a:xfrm>
            <a:off x="736220" y="2630415"/>
            <a:ext cx="4001552" cy="2134348"/>
          </a:xfrm>
        </p:spPr>
        <p:txBody>
          <a:bodyPr>
            <a:normAutofit/>
          </a:bodyPr>
          <a:lstStyle/>
          <a:p>
            <a:pPr marL="36900" indent="0">
              <a:lnSpc>
                <a:spcPct val="100000"/>
              </a:lnSpc>
              <a:buNone/>
            </a:pPr>
            <a:r>
              <a:rPr lang="en-US" sz="1900" dirty="0"/>
              <a:t>Named after Claude Shannon, Quantum Shannon theory involves the study of the upmost capability of noisy physical systems that are governed by the laws of quantum mechanics, to preserve information and correlations.</a:t>
            </a:r>
          </a:p>
          <a:p>
            <a:pPr marL="36900" indent="0">
              <a:buNone/>
            </a:pPr>
            <a:endParaRPr lang="en-US" sz="1800" dirty="0"/>
          </a:p>
        </p:txBody>
      </p:sp>
      <p:pic>
        <p:nvPicPr>
          <p:cNvPr id="2050" name="Picture 2" descr="How Claude Shannon Invented the Future | Quanta Magazine">
            <a:extLst>
              <a:ext uri="{FF2B5EF4-FFF2-40B4-BE49-F238E27FC236}">
                <a16:creationId xmlns:a16="http://schemas.microsoft.com/office/drawing/2014/main" id="{BC37A957-CC96-4625-ADF4-DFE6AFFAD713}"/>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5118324" y="1832006"/>
            <a:ext cx="6633184" cy="3731166"/>
          </a:xfrm>
          <a:prstGeom prst="rect">
            <a:avLst/>
          </a:prstGeom>
          <a:noFill/>
          <a:scene3d>
            <a:camera prst="perspectiveLeft"/>
            <a:lightRig rig="threePt" dir="t"/>
          </a:scene3d>
          <a:sp3d>
            <a:bevelT w="165100" prst="coolSlant"/>
          </a:sp3d>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A28CD2DA-CB24-4B48-947F-7999BFCDEDC2}"/>
              </a:ext>
            </a:extLst>
          </p:cNvPr>
          <p:cNvSpPr txBox="1"/>
          <p:nvPr/>
        </p:nvSpPr>
        <p:spPr>
          <a:xfrm rot="173569">
            <a:off x="5939590" y="5704396"/>
            <a:ext cx="4584700" cy="954107"/>
          </a:xfrm>
          <a:prstGeom prst="rect">
            <a:avLst/>
          </a:prstGeom>
          <a:noFill/>
          <a:scene3d>
            <a:camera prst="perspectiveLeft"/>
            <a:lightRig rig="threePt" dir="t"/>
          </a:scene3d>
        </p:spPr>
        <p:txBody>
          <a:bodyPr wrap="square" rtlCol="0">
            <a:spAutoFit/>
          </a:bodyPr>
          <a:lstStyle/>
          <a:p>
            <a:r>
              <a:rPr kumimoji="0" lang="en-US" altLang="en-US" sz="1400" i="1" u="none" strike="noStrike" cap="none" normalizeH="0" baseline="0">
                <a:ln>
                  <a:noFill/>
                </a:ln>
                <a:solidFill>
                  <a:schemeClr val="bg2"/>
                </a:solidFill>
                <a:effectLst>
                  <a:outerShdw blurRad="38100" dist="38100" dir="2700000" algn="tl">
                    <a:srgbClr val="000000">
                      <a:alpha val="43137"/>
                    </a:srgbClr>
                  </a:outerShdw>
                </a:effectLst>
                <a:latin typeface="Google Sans"/>
              </a:rPr>
              <a:t>Retrieved from How </a:t>
            </a:r>
            <a:r>
              <a:rPr kumimoji="0" lang="en-US" altLang="en-US" sz="1400" i="1" u="none" strike="noStrike" cap="none" normalizeH="0" baseline="0" dirty="0">
                <a:ln>
                  <a:noFill/>
                </a:ln>
                <a:solidFill>
                  <a:schemeClr val="bg2"/>
                </a:solidFill>
                <a:effectLst>
                  <a:outerShdw blurRad="38100" dist="38100" dir="2700000" algn="tl">
                    <a:srgbClr val="000000">
                      <a:alpha val="43137"/>
                    </a:srgbClr>
                  </a:outerShdw>
                </a:effectLst>
                <a:latin typeface="Google Sans"/>
              </a:rPr>
              <a:t>Claude Shannon Invented the Future | Quanta Magazine</a:t>
            </a:r>
          </a:p>
          <a:p>
            <a:r>
              <a:rPr lang="en-US" sz="1400" i="1" dirty="0">
                <a:solidFill>
                  <a:schemeClr val="bg2"/>
                </a:solidFill>
                <a:effectLst>
                  <a:outerShdw blurRad="38100" dist="38100" dir="2700000" algn="tl">
                    <a:srgbClr val="000000">
                      <a:alpha val="43137"/>
                    </a:srgbClr>
                  </a:outerShdw>
                </a:effectLst>
              </a:rPr>
              <a:t>https://www.quantamagazine.org/how-claude-shannons-information-theory-invented-the-future-20201222/</a:t>
            </a:r>
          </a:p>
        </p:txBody>
      </p:sp>
    </p:spTree>
    <p:extLst>
      <p:ext uri="{BB962C8B-B14F-4D97-AF65-F5344CB8AC3E}">
        <p14:creationId xmlns:p14="http://schemas.microsoft.com/office/powerpoint/2010/main" val="665647785"/>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83D399-AE79-4032-B541-A310DCC9DC8E}"/>
              </a:ext>
            </a:extLst>
          </p:cNvPr>
          <p:cNvSpPr>
            <a:spLocks noGrp="1"/>
          </p:cNvSpPr>
          <p:nvPr>
            <p:ph type="title"/>
          </p:nvPr>
        </p:nvSpPr>
        <p:spPr/>
        <p:txBody>
          <a:bodyPr>
            <a:normAutofit/>
          </a:bodyPr>
          <a:lstStyle/>
          <a:p>
            <a:r>
              <a:rPr lang="en-US" sz="4800" dirty="0"/>
              <a:t>Shannon’s theorem</a:t>
            </a:r>
            <a:endParaRPr lang="en-US" dirty="0"/>
          </a:p>
        </p:txBody>
      </p:sp>
      <p:sp>
        <p:nvSpPr>
          <p:cNvPr id="3" name="Content Placeholder 2">
            <a:extLst>
              <a:ext uri="{FF2B5EF4-FFF2-40B4-BE49-F238E27FC236}">
                <a16:creationId xmlns:a16="http://schemas.microsoft.com/office/drawing/2014/main" id="{157FD162-C19E-4AA4-AB64-7BB73C4F7712}"/>
              </a:ext>
            </a:extLst>
          </p:cNvPr>
          <p:cNvSpPr>
            <a:spLocks noGrp="1"/>
          </p:cNvSpPr>
          <p:nvPr>
            <p:ph idx="1"/>
          </p:nvPr>
        </p:nvSpPr>
        <p:spPr/>
        <p:txBody>
          <a:bodyPr>
            <a:normAutofit/>
          </a:bodyPr>
          <a:lstStyle/>
          <a:p>
            <a:pPr marL="36900" indent="0">
              <a:buNone/>
            </a:pPr>
            <a:r>
              <a:rPr lang="en-US" dirty="0"/>
              <a:t>In information theory, Shannon's theorem establishes an upper bound to the capacity of a link, in bits per second (bps), as a function of the available bandwidth and the signal-to-noise ratio of the link. </a:t>
            </a:r>
          </a:p>
          <a:p>
            <a:pPr marL="36900" indent="0">
              <a:buNone/>
            </a:pPr>
            <a:r>
              <a:rPr lang="en-US" b="1" u="sng" dirty="0"/>
              <a:t>Its formula is as follows:</a:t>
            </a:r>
          </a:p>
          <a:p>
            <a:pPr marL="36900" indent="0" algn="ctr">
              <a:buNone/>
            </a:pPr>
            <a:r>
              <a:rPr lang="en-US" sz="3300" b="1" dirty="0"/>
              <a:t>C = B * log2(1+ S/N) </a:t>
            </a:r>
          </a:p>
          <a:p>
            <a:pPr marL="36900" indent="0">
              <a:buNone/>
            </a:pPr>
            <a:endParaRPr lang="en-US" dirty="0"/>
          </a:p>
        </p:txBody>
      </p:sp>
    </p:spTree>
    <p:extLst>
      <p:ext uri="{BB962C8B-B14F-4D97-AF65-F5344CB8AC3E}">
        <p14:creationId xmlns:p14="http://schemas.microsoft.com/office/powerpoint/2010/main" val="2158789210"/>
      </p:ext>
    </p:extLst>
  </p:cSld>
  <p:clrMapOvr>
    <a:masterClrMapping/>
  </p:clrMapOvr>
  <p:transition spd="slow">
    <p:cover/>
  </p:transition>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139" name="Rectangle 138">
            <a:extLst>
              <a:ext uri="{FF2B5EF4-FFF2-40B4-BE49-F238E27FC236}">
                <a16:creationId xmlns:a16="http://schemas.microsoft.com/office/drawing/2014/main" id="{95CB840F-8E41-4CA5-B79B-25CC80AD23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C1AE73F-E24B-4AD6-8F7D-60B5391A9320}"/>
              </a:ext>
            </a:extLst>
          </p:cNvPr>
          <p:cNvSpPr>
            <a:spLocks noGrp="1"/>
          </p:cNvSpPr>
          <p:nvPr>
            <p:ph type="title"/>
          </p:nvPr>
        </p:nvSpPr>
        <p:spPr>
          <a:xfrm>
            <a:off x="913795" y="965196"/>
            <a:ext cx="3153952" cy="1329769"/>
          </a:xfrm>
        </p:spPr>
        <p:txBody>
          <a:bodyPr vert="horz" lIns="91440" tIns="45720" rIns="91440" bIns="45720" rtlCol="0">
            <a:normAutofit/>
          </a:bodyPr>
          <a:lstStyle/>
          <a:p>
            <a:pPr algn="l"/>
            <a:r>
              <a:rPr lang="en-US" sz="2800"/>
              <a:t>Turing machine</a:t>
            </a:r>
          </a:p>
        </p:txBody>
      </p:sp>
      <p:sp>
        <p:nvSpPr>
          <p:cNvPr id="3078" name="Content Placeholder 3077">
            <a:extLst>
              <a:ext uri="{FF2B5EF4-FFF2-40B4-BE49-F238E27FC236}">
                <a16:creationId xmlns:a16="http://schemas.microsoft.com/office/drawing/2014/main" id="{ADBD4AF3-A16D-40E6-83F7-32BB4000493D}"/>
              </a:ext>
            </a:extLst>
          </p:cNvPr>
          <p:cNvSpPr>
            <a:spLocks noGrp="1"/>
          </p:cNvSpPr>
          <p:nvPr>
            <p:ph idx="1"/>
          </p:nvPr>
        </p:nvSpPr>
        <p:spPr>
          <a:xfrm>
            <a:off x="913796" y="2450353"/>
            <a:ext cx="3153952" cy="3340847"/>
          </a:xfrm>
        </p:spPr>
        <p:txBody>
          <a:bodyPr>
            <a:normAutofit/>
          </a:bodyPr>
          <a:lstStyle/>
          <a:p>
            <a:pPr marL="36900" indent="0">
              <a:buNone/>
            </a:pPr>
            <a:r>
              <a:rPr lang="en-US" sz="1800" dirty="0"/>
              <a:t>A Turing machine is an abstract mathematical model for all machines, like state machines or automata. </a:t>
            </a:r>
          </a:p>
          <a:p>
            <a:pPr marL="36900" indent="0">
              <a:buNone/>
            </a:pPr>
            <a:r>
              <a:rPr lang="en-US" sz="1800" dirty="0"/>
              <a:t>It is made up of three main parts: </a:t>
            </a:r>
          </a:p>
          <a:p>
            <a:r>
              <a:rPr lang="en-US" sz="1800" dirty="0"/>
              <a:t>Tape</a:t>
            </a:r>
          </a:p>
          <a:p>
            <a:r>
              <a:rPr lang="en-US" sz="1800" dirty="0"/>
              <a:t>Head</a:t>
            </a:r>
          </a:p>
          <a:p>
            <a:r>
              <a:rPr lang="en-US" sz="1800" dirty="0"/>
              <a:t>State register</a:t>
            </a:r>
          </a:p>
        </p:txBody>
      </p:sp>
      <p:sp>
        <p:nvSpPr>
          <p:cNvPr id="141" name="Rectangle 140">
            <a:extLst>
              <a:ext uri="{FF2B5EF4-FFF2-40B4-BE49-F238E27FC236}">
                <a16:creationId xmlns:a16="http://schemas.microsoft.com/office/drawing/2014/main" id="{BEF75C5D-2BA1-43DF-A7EA-02C7DEC122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6008" y="965196"/>
            <a:ext cx="6581364" cy="4781641"/>
          </a:xfrm>
          <a:prstGeom prst="rect">
            <a:avLst/>
          </a:prstGeom>
          <a:solidFill>
            <a:schemeClr val="tx1"/>
          </a:solidFill>
          <a:ln w="190500">
            <a:solidFill>
              <a:srgbClr val="FFFFFF">
                <a:alpha val="7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74" name="Picture 2" descr="Diagram, engineering drawing&#10;&#10;Description automatically generated">
            <a:extLst>
              <a:ext uri="{FF2B5EF4-FFF2-40B4-BE49-F238E27FC236}">
                <a16:creationId xmlns:a16="http://schemas.microsoft.com/office/drawing/2014/main" id="{59B8CFF1-4640-48F3-9365-BC001BCEBFEE}"/>
              </a:ext>
            </a:extLst>
          </p:cNvPr>
          <p:cNvPicPr>
            <a:picLocks noChangeAspect="1" noChangeArrowheads="1"/>
          </p:cNvPicPr>
          <p:nvPr/>
        </p:nvPicPr>
        <p:blipFill rotWithShape="1">
          <a:blip r:embed="rId3">
            <a:extLst>
              <a:ext uri="{BEBA8EAE-BF5A-486C-A8C5-ECC9F3942E4B}">
                <a14:imgProps xmlns:a14="http://schemas.microsoft.com/office/drawing/2010/main">
                  <a14:imgLayer r:embed="rId4">
                    <a14:imgEffect>
                      <a14:sharpenSoften amount="50000"/>
                    </a14:imgEffect>
                    <a14:imgEffect>
                      <a14:brightnessContrast bright="-20000" contrast="40000"/>
                    </a14:imgEffect>
                  </a14:imgLayer>
                </a14:imgProps>
              </a:ext>
              <a:ext uri="{28A0092B-C50C-407E-A947-70E740481C1C}">
                <a14:useLocalDpi xmlns:a14="http://schemas.microsoft.com/office/drawing/2010/main" val="0"/>
              </a:ext>
            </a:extLst>
          </a:blip>
          <a:srcRect t="33635"/>
          <a:stretch/>
        </p:blipFill>
        <p:spPr bwMode="auto">
          <a:xfrm>
            <a:off x="5120640" y="1707940"/>
            <a:ext cx="5676236" cy="3296154"/>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A4AE8DA8-3E79-4F74-BCB7-5D14E87C7D71}"/>
              </a:ext>
            </a:extLst>
          </p:cNvPr>
          <p:cNvSpPr txBox="1"/>
          <p:nvPr/>
        </p:nvSpPr>
        <p:spPr>
          <a:xfrm>
            <a:off x="5939590" y="5892804"/>
            <a:ext cx="4584700" cy="738664"/>
          </a:xfrm>
          <a:prstGeom prst="rect">
            <a:avLst/>
          </a:prstGeom>
          <a:noFill/>
        </p:spPr>
        <p:txBody>
          <a:bodyPr wrap="square" rtlCol="0">
            <a:spAutoFit/>
          </a:bodyPr>
          <a:lstStyle/>
          <a:p>
            <a:r>
              <a:rPr kumimoji="0" lang="en-US" altLang="en-US" sz="1400" i="1" u="none" strike="noStrike" cap="none" normalizeH="0" baseline="0" dirty="0">
                <a:ln>
                  <a:noFill/>
                </a:ln>
                <a:solidFill>
                  <a:schemeClr val="bg2"/>
                </a:solidFill>
                <a:effectLst>
                  <a:outerShdw blurRad="38100" dist="38100" dir="2700000" algn="tl">
                    <a:srgbClr val="000000">
                      <a:alpha val="43137"/>
                    </a:srgbClr>
                  </a:outerShdw>
                </a:effectLst>
                <a:latin typeface="Google Sans"/>
              </a:rPr>
              <a:t>Retrieved from Runestone Academy Turing Machines </a:t>
            </a:r>
            <a:r>
              <a:rPr lang="en-US" sz="1400" i="1" dirty="0">
                <a:solidFill>
                  <a:schemeClr val="bg2"/>
                </a:solidFill>
                <a:effectLst>
                  <a:outerShdw blurRad="38100" dist="38100" dir="2700000" algn="tl">
                    <a:srgbClr val="000000">
                      <a:alpha val="43137"/>
                    </a:srgbClr>
                  </a:outerShdw>
                </a:effectLst>
              </a:rPr>
              <a:t>https://runestone.academy/runestone/books/published/TeacherCSP/CSPTuring/turingMachines.html</a:t>
            </a:r>
          </a:p>
        </p:txBody>
      </p:sp>
    </p:spTree>
    <p:extLst>
      <p:ext uri="{BB962C8B-B14F-4D97-AF65-F5344CB8AC3E}">
        <p14:creationId xmlns:p14="http://schemas.microsoft.com/office/powerpoint/2010/main" val="102854427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4106" name="Rectangle 137">
            <a:extLst>
              <a:ext uri="{FF2B5EF4-FFF2-40B4-BE49-F238E27FC236}">
                <a16:creationId xmlns:a16="http://schemas.microsoft.com/office/drawing/2014/main" id="{D7A9AA5A-F6B5-4D1A-9F8C-0B6D0D9280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C1AE73F-E24B-4AD6-8F7D-60B5391A9320}"/>
              </a:ext>
            </a:extLst>
          </p:cNvPr>
          <p:cNvSpPr>
            <a:spLocks noGrp="1"/>
          </p:cNvSpPr>
          <p:nvPr>
            <p:ph type="title"/>
          </p:nvPr>
        </p:nvSpPr>
        <p:spPr>
          <a:xfrm>
            <a:off x="913795" y="609600"/>
            <a:ext cx="10353762" cy="1257300"/>
          </a:xfrm>
        </p:spPr>
        <p:txBody>
          <a:bodyPr vert="horz" lIns="91440" tIns="45720" rIns="91440" bIns="45720" rtlCol="0">
            <a:normAutofit/>
          </a:bodyPr>
          <a:lstStyle/>
          <a:p>
            <a:r>
              <a:rPr lang="en-US"/>
              <a:t>Computational complexity</a:t>
            </a:r>
          </a:p>
        </p:txBody>
      </p:sp>
      <p:pic>
        <p:nvPicPr>
          <p:cNvPr id="140" name="Picture 139">
            <a:extLst>
              <a:ext uri="{FF2B5EF4-FFF2-40B4-BE49-F238E27FC236}">
                <a16:creationId xmlns:a16="http://schemas.microsoft.com/office/drawing/2014/main" id="{C115FFBB-C8EA-4BA2-A5DD-FE37795051B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914400" y="1998132"/>
            <a:ext cx="4333632" cy="3521077"/>
          </a:xfrm>
          <a:prstGeom prst="rect">
            <a:avLst/>
          </a:prstGeom>
        </p:spPr>
      </p:pic>
      <p:pic>
        <p:nvPicPr>
          <p:cNvPr id="4100" name="Picture 4" descr="Quantum Complexity Theory | Electrical Engineering and Computer Science |  MIT OpenCourseWare">
            <a:extLst>
              <a:ext uri="{FF2B5EF4-FFF2-40B4-BE49-F238E27FC236}">
                <a16:creationId xmlns:a16="http://schemas.microsoft.com/office/drawing/2014/main" id="{4A7E240A-ADED-4272-A0DF-63E0A9DBFB68}"/>
              </a:ext>
            </a:extLst>
          </p:cNvPr>
          <p:cNvPicPr>
            <a:picLocks noChangeAspect="1" noChangeArrowheads="1"/>
          </p:cNvPicPr>
          <p:nvPr/>
        </p:nvPicPr>
        <p:blipFill rotWithShape="1">
          <a:blip r:embed="rId4">
            <a:extLst>
              <a:ext uri="{BEBA8EAE-BF5A-486C-A8C5-ECC9F3942E4B}">
                <a14:imgProps xmlns:a14="http://schemas.microsoft.com/office/drawing/2010/main">
                  <a14:imgLayer r:embed="rId5">
                    <a14:imgEffect>
                      <a14:sharpenSoften amount="50000"/>
                    </a14:imgEffect>
                    <a14:imgEffect>
                      <a14:brightnessContrast contrast="-40000"/>
                    </a14:imgEffect>
                  </a14:imgLayer>
                </a14:imgProps>
              </a:ext>
              <a:ext uri="{28A0092B-C50C-407E-A947-70E740481C1C}">
                <a14:useLocalDpi xmlns:a14="http://schemas.microsoft.com/office/drawing/2010/main" val="0"/>
              </a:ext>
            </a:extLst>
          </a:blip>
          <a:srcRect r="6024" b="2"/>
          <a:stretch/>
        </p:blipFill>
        <p:spPr bwMode="auto">
          <a:xfrm>
            <a:off x="1046760" y="2129667"/>
            <a:ext cx="4030184" cy="3229733"/>
          </a:xfrm>
          <a:prstGeom prst="rect">
            <a:avLst/>
          </a:prstGeom>
          <a:noFill/>
          <a:extLst>
            <a:ext uri="{909E8E84-426E-40DD-AFC4-6F175D3DCCD1}">
              <a14:hiddenFill xmlns:a14="http://schemas.microsoft.com/office/drawing/2010/main">
                <a:solidFill>
                  <a:srgbClr val="FFFFFF"/>
                </a:solidFill>
              </a14:hiddenFill>
            </a:ext>
          </a:extLst>
        </p:spPr>
      </p:pic>
      <p:sp>
        <p:nvSpPr>
          <p:cNvPr id="3078" name="Content Placeholder 3077">
            <a:extLst>
              <a:ext uri="{FF2B5EF4-FFF2-40B4-BE49-F238E27FC236}">
                <a16:creationId xmlns:a16="http://schemas.microsoft.com/office/drawing/2014/main" id="{ADBD4AF3-A16D-40E6-83F7-32BB4000493D}"/>
              </a:ext>
            </a:extLst>
          </p:cNvPr>
          <p:cNvSpPr>
            <a:spLocks noGrp="1"/>
          </p:cNvSpPr>
          <p:nvPr>
            <p:ph idx="1"/>
          </p:nvPr>
        </p:nvSpPr>
        <p:spPr>
          <a:xfrm>
            <a:off x="5721285" y="1998132"/>
            <a:ext cx="5546272" cy="3661533"/>
          </a:xfrm>
        </p:spPr>
        <p:txBody>
          <a:bodyPr anchor="ctr">
            <a:normAutofit/>
          </a:bodyPr>
          <a:lstStyle/>
          <a:p>
            <a:pPr marL="36900" indent="0">
              <a:buNone/>
            </a:pPr>
            <a:r>
              <a:rPr lang="en-US" dirty="0"/>
              <a:t>Computational complexity theory is the classification of computational problems according to their inherent difficulty and relating those classes to each other.</a:t>
            </a:r>
          </a:p>
        </p:txBody>
      </p:sp>
      <p:sp>
        <p:nvSpPr>
          <p:cNvPr id="7" name="TextBox 6">
            <a:extLst>
              <a:ext uri="{FF2B5EF4-FFF2-40B4-BE49-F238E27FC236}">
                <a16:creationId xmlns:a16="http://schemas.microsoft.com/office/drawing/2014/main" id="{16709622-1ABE-4A3B-ACB1-0877D2A7C3C1}"/>
              </a:ext>
            </a:extLst>
          </p:cNvPr>
          <p:cNvSpPr txBox="1"/>
          <p:nvPr/>
        </p:nvSpPr>
        <p:spPr>
          <a:xfrm>
            <a:off x="1046760" y="5659665"/>
            <a:ext cx="4584700" cy="954107"/>
          </a:xfrm>
          <a:prstGeom prst="rect">
            <a:avLst/>
          </a:prstGeom>
          <a:noFill/>
        </p:spPr>
        <p:txBody>
          <a:bodyPr wrap="square" rtlCol="0">
            <a:spAutoFit/>
          </a:bodyPr>
          <a:lstStyle/>
          <a:p>
            <a:r>
              <a:rPr kumimoji="0" lang="en-US" altLang="en-US" sz="1400" i="1" u="none" strike="noStrike" cap="none" normalizeH="0" baseline="0" dirty="0">
                <a:ln>
                  <a:noFill/>
                </a:ln>
                <a:solidFill>
                  <a:schemeClr val="bg2"/>
                </a:solidFill>
                <a:effectLst>
                  <a:outerShdw blurRad="38100" dist="38100" dir="2700000" algn="tl">
                    <a:srgbClr val="000000">
                      <a:alpha val="43137"/>
                    </a:srgbClr>
                  </a:outerShdw>
                </a:effectLst>
                <a:latin typeface="Google Sans"/>
              </a:rPr>
              <a:t>Retrieved from Massachusetts Institute of Technology Quantum Complexity Theory</a:t>
            </a:r>
          </a:p>
          <a:p>
            <a:r>
              <a:rPr lang="en-US" sz="1400" i="1" dirty="0">
                <a:solidFill>
                  <a:schemeClr val="bg2"/>
                </a:solidFill>
                <a:effectLst>
                  <a:outerShdw blurRad="38100" dist="38100" dir="2700000" algn="tl">
                    <a:srgbClr val="000000">
                      <a:alpha val="43137"/>
                    </a:srgbClr>
                  </a:outerShdw>
                </a:effectLst>
              </a:rPr>
              <a:t>https://ocw.mit.edu/courses/electrical-engineering-and-computer-science/6-845-quantum-complexity-theory-fall-2010/</a:t>
            </a:r>
          </a:p>
        </p:txBody>
      </p:sp>
    </p:spTree>
    <p:extLst>
      <p:ext uri="{BB962C8B-B14F-4D97-AF65-F5344CB8AC3E}">
        <p14:creationId xmlns:p14="http://schemas.microsoft.com/office/powerpoint/2010/main" val="1007137349"/>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192" name="Rectangle 191">
            <a:extLst>
              <a:ext uri="{FF2B5EF4-FFF2-40B4-BE49-F238E27FC236}">
                <a16:creationId xmlns:a16="http://schemas.microsoft.com/office/drawing/2014/main" id="{E702B083-54F7-41CA-9C6D-B87D356839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C1AE73F-E24B-4AD6-8F7D-60B5391A9320}"/>
              </a:ext>
            </a:extLst>
          </p:cNvPr>
          <p:cNvSpPr>
            <a:spLocks noGrp="1"/>
          </p:cNvSpPr>
          <p:nvPr>
            <p:ph type="title"/>
          </p:nvPr>
        </p:nvSpPr>
        <p:spPr>
          <a:xfrm>
            <a:off x="913794" y="609599"/>
            <a:ext cx="2799465" cy="5273675"/>
          </a:xfrm>
        </p:spPr>
        <p:txBody>
          <a:bodyPr vert="horz" lIns="91440" tIns="45720" rIns="91440" bIns="45720" rtlCol="0">
            <a:normAutofit/>
          </a:bodyPr>
          <a:lstStyle/>
          <a:p>
            <a:pPr marL="36900" indent="0" algn="l">
              <a:buNone/>
            </a:pPr>
            <a:r>
              <a:rPr lang="en-US"/>
              <a:t>Quantum physics concepts </a:t>
            </a:r>
          </a:p>
        </p:txBody>
      </p:sp>
      <p:sp useBgFill="1">
        <p:nvSpPr>
          <p:cNvPr id="193" name="Freeform: Shape 192">
            <a:extLst>
              <a:ext uri="{FF2B5EF4-FFF2-40B4-BE49-F238E27FC236}">
                <a16:creationId xmlns:a16="http://schemas.microsoft.com/office/drawing/2014/main" id="{92AA17E1-8D32-49FA-8C33-D57631B4EB4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083806" y="-2"/>
            <a:ext cx="8108194" cy="6858002"/>
          </a:xfrm>
          <a:custGeom>
            <a:avLst/>
            <a:gdLst>
              <a:gd name="connsiteX0" fmla="*/ 4629960 w 8108194"/>
              <a:gd name="connsiteY0" fmla="*/ 0 h 6858002"/>
              <a:gd name="connsiteX1" fmla="*/ 0 w 8108194"/>
              <a:gd name="connsiteY1" fmla="*/ 0 h 6858002"/>
              <a:gd name="connsiteX2" fmla="*/ 0 w 8108194"/>
              <a:gd name="connsiteY2" fmla="*/ 6858002 h 6858002"/>
              <a:gd name="connsiteX3" fmla="*/ 1406984 w 8108194"/>
              <a:gd name="connsiteY3" fmla="*/ 6858002 h 6858002"/>
              <a:gd name="connsiteX4" fmla="*/ 4629960 w 8108194"/>
              <a:gd name="connsiteY4" fmla="*/ 6858002 h 6858002"/>
              <a:gd name="connsiteX5" fmla="*/ 7761129 w 8108194"/>
              <a:gd name="connsiteY5" fmla="*/ 6858002 h 6858002"/>
              <a:gd name="connsiteX6" fmla="*/ 7795626 w 8108194"/>
              <a:gd name="connsiteY6" fmla="*/ 6702327 h 6858002"/>
              <a:gd name="connsiteX7" fmla="*/ 7828504 w 8108194"/>
              <a:gd name="connsiteY7" fmla="*/ 6547336 h 6858002"/>
              <a:gd name="connsiteX8" fmla="*/ 7860686 w 8108194"/>
              <a:gd name="connsiteY8" fmla="*/ 6391660 h 6858002"/>
              <a:gd name="connsiteX9" fmla="*/ 7888239 w 8108194"/>
              <a:gd name="connsiteY9" fmla="*/ 6235297 h 6858002"/>
              <a:gd name="connsiteX10" fmla="*/ 7916023 w 8108194"/>
              <a:gd name="connsiteY10" fmla="*/ 6079621 h 6858002"/>
              <a:gd name="connsiteX11" fmla="*/ 7941955 w 8108194"/>
              <a:gd name="connsiteY11" fmla="*/ 5923258 h 6858002"/>
              <a:gd name="connsiteX12" fmla="*/ 7964181 w 8108194"/>
              <a:gd name="connsiteY12" fmla="*/ 5768953 h 6858002"/>
              <a:gd name="connsiteX13" fmla="*/ 7985250 w 8108194"/>
              <a:gd name="connsiteY13" fmla="*/ 5612591 h 6858002"/>
              <a:gd name="connsiteX14" fmla="*/ 8004468 w 8108194"/>
              <a:gd name="connsiteY14" fmla="*/ 5456914 h 6858002"/>
              <a:gd name="connsiteX15" fmla="*/ 8021137 w 8108194"/>
              <a:gd name="connsiteY15" fmla="*/ 5303981 h 6858002"/>
              <a:gd name="connsiteX16" fmla="*/ 8037808 w 8108194"/>
              <a:gd name="connsiteY16" fmla="*/ 5148990 h 6858002"/>
              <a:gd name="connsiteX17" fmla="*/ 8051700 w 8108194"/>
              <a:gd name="connsiteY17" fmla="*/ 4996057 h 6858002"/>
              <a:gd name="connsiteX18" fmla="*/ 8062581 w 8108194"/>
              <a:gd name="connsiteY18" fmla="*/ 4843123 h 6858002"/>
              <a:gd name="connsiteX19" fmla="*/ 8073927 w 8108194"/>
              <a:gd name="connsiteY19" fmla="*/ 4690876 h 6858002"/>
              <a:gd name="connsiteX20" fmla="*/ 8083419 w 8108194"/>
              <a:gd name="connsiteY20" fmla="*/ 4540000 h 6858002"/>
              <a:gd name="connsiteX21" fmla="*/ 8090134 w 8108194"/>
              <a:gd name="connsiteY21" fmla="*/ 4390495 h 6858002"/>
              <a:gd name="connsiteX22" fmla="*/ 8095922 w 8108194"/>
              <a:gd name="connsiteY22" fmla="*/ 4240991 h 6858002"/>
              <a:gd name="connsiteX23" fmla="*/ 8101479 w 8108194"/>
              <a:gd name="connsiteY23" fmla="*/ 4092858 h 6858002"/>
              <a:gd name="connsiteX24" fmla="*/ 8104026 w 8108194"/>
              <a:gd name="connsiteY24" fmla="*/ 3946783 h 6858002"/>
              <a:gd name="connsiteX25" fmla="*/ 8106804 w 8108194"/>
              <a:gd name="connsiteY25" fmla="*/ 3800707 h 6858002"/>
              <a:gd name="connsiteX26" fmla="*/ 8108194 w 8108194"/>
              <a:gd name="connsiteY26" fmla="*/ 3656689 h 6858002"/>
              <a:gd name="connsiteX27" fmla="*/ 8106804 w 8108194"/>
              <a:gd name="connsiteY27" fmla="*/ 3514043 h 6858002"/>
              <a:gd name="connsiteX28" fmla="*/ 8106804 w 8108194"/>
              <a:gd name="connsiteY28" fmla="*/ 3372768 h 6858002"/>
              <a:gd name="connsiteX29" fmla="*/ 8104026 w 8108194"/>
              <a:gd name="connsiteY29" fmla="*/ 3232865 h 6858002"/>
              <a:gd name="connsiteX30" fmla="*/ 8099859 w 8108194"/>
              <a:gd name="connsiteY30" fmla="*/ 3095705 h 6858002"/>
              <a:gd name="connsiteX31" fmla="*/ 8095922 w 8108194"/>
              <a:gd name="connsiteY31" fmla="*/ 2959917 h 6858002"/>
              <a:gd name="connsiteX32" fmla="*/ 8091523 w 8108194"/>
              <a:gd name="connsiteY32" fmla="*/ 2826871 h 6858002"/>
              <a:gd name="connsiteX33" fmla="*/ 8084809 w 8108194"/>
              <a:gd name="connsiteY33" fmla="*/ 2694512 h 6858002"/>
              <a:gd name="connsiteX34" fmla="*/ 8077631 w 8108194"/>
              <a:gd name="connsiteY34" fmla="*/ 2564211 h 6858002"/>
              <a:gd name="connsiteX35" fmla="*/ 8071149 w 8108194"/>
              <a:gd name="connsiteY35" fmla="*/ 2436652 h 6858002"/>
              <a:gd name="connsiteX36" fmla="*/ 8052857 w 8108194"/>
              <a:gd name="connsiteY36" fmla="*/ 2187706 h 6858002"/>
              <a:gd name="connsiteX37" fmla="*/ 8033409 w 8108194"/>
              <a:gd name="connsiteY37" fmla="*/ 1949048 h 6858002"/>
              <a:gd name="connsiteX38" fmla="*/ 8013034 w 8108194"/>
              <a:gd name="connsiteY38" fmla="*/ 1719991 h 6858002"/>
              <a:gd name="connsiteX39" fmla="*/ 7990575 w 8108194"/>
              <a:gd name="connsiteY39" fmla="*/ 1503278 h 6858002"/>
              <a:gd name="connsiteX40" fmla="*/ 7967191 w 8108194"/>
              <a:gd name="connsiteY40" fmla="*/ 1296166 h 6858002"/>
              <a:gd name="connsiteX41" fmla="*/ 7941955 w 8108194"/>
              <a:gd name="connsiteY41" fmla="*/ 1104142 h 6858002"/>
              <a:gd name="connsiteX42" fmla="*/ 7917180 w 8108194"/>
              <a:gd name="connsiteY42" fmla="*/ 923777 h 6858002"/>
              <a:gd name="connsiteX43" fmla="*/ 7892407 w 8108194"/>
              <a:gd name="connsiteY43" fmla="*/ 757813 h 6858002"/>
              <a:gd name="connsiteX44" fmla="*/ 7869022 w 8108194"/>
              <a:gd name="connsiteY44" fmla="*/ 605566 h 6858002"/>
              <a:gd name="connsiteX45" fmla="*/ 7846795 w 8108194"/>
              <a:gd name="connsiteY45" fmla="*/ 470463 h 6858002"/>
              <a:gd name="connsiteX46" fmla="*/ 7825725 w 8108194"/>
              <a:gd name="connsiteY46" fmla="*/ 348391 h 6858002"/>
              <a:gd name="connsiteX47" fmla="*/ 7808129 w 8108194"/>
              <a:gd name="connsiteY47" fmla="*/ 245521 h 6858002"/>
              <a:gd name="connsiteX48" fmla="*/ 7791459 w 8108194"/>
              <a:gd name="connsiteY48" fmla="*/ 159110 h 6858002"/>
              <a:gd name="connsiteX49" fmla="*/ 7767610 w 8108194"/>
              <a:gd name="connsiteY49" fmla="*/ 40466 h 6858002"/>
              <a:gd name="connsiteX50" fmla="*/ 7759507 w 8108194"/>
              <a:gd name="connsiteY50" fmla="*/ 4 h 6858002"/>
              <a:gd name="connsiteX51" fmla="*/ 7768809 w 8108194"/>
              <a:gd name="connsiteY51" fmla="*/ 4 h 6858002"/>
              <a:gd name="connsiteX52" fmla="*/ 7768809 w 8108194"/>
              <a:gd name="connsiteY52" fmla="*/ 3 h 6858002"/>
              <a:gd name="connsiteX53" fmla="*/ 4629960 w 8108194"/>
              <a:gd name="connsiteY53" fmla="*/ 3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8108194" h="6858002">
                <a:moveTo>
                  <a:pt x="4629960" y="0"/>
                </a:moveTo>
                <a:lnTo>
                  <a:pt x="0" y="0"/>
                </a:lnTo>
                <a:lnTo>
                  <a:pt x="0" y="6858002"/>
                </a:lnTo>
                <a:lnTo>
                  <a:pt x="1406984" y="6858002"/>
                </a:lnTo>
                <a:lnTo>
                  <a:pt x="4629960" y="6858002"/>
                </a:lnTo>
                <a:lnTo>
                  <a:pt x="7761129" y="6858002"/>
                </a:lnTo>
                <a:lnTo>
                  <a:pt x="7795626" y="6702327"/>
                </a:lnTo>
                <a:lnTo>
                  <a:pt x="7828504" y="6547336"/>
                </a:lnTo>
                <a:lnTo>
                  <a:pt x="7860686" y="6391660"/>
                </a:lnTo>
                <a:lnTo>
                  <a:pt x="7888239" y="6235297"/>
                </a:lnTo>
                <a:lnTo>
                  <a:pt x="7916023" y="6079621"/>
                </a:lnTo>
                <a:lnTo>
                  <a:pt x="7941955" y="5923258"/>
                </a:lnTo>
                <a:lnTo>
                  <a:pt x="7964181" y="5768953"/>
                </a:lnTo>
                <a:lnTo>
                  <a:pt x="7985250" y="5612591"/>
                </a:lnTo>
                <a:lnTo>
                  <a:pt x="8004468" y="5456914"/>
                </a:lnTo>
                <a:lnTo>
                  <a:pt x="8021137" y="5303981"/>
                </a:lnTo>
                <a:lnTo>
                  <a:pt x="8037808" y="5148990"/>
                </a:lnTo>
                <a:lnTo>
                  <a:pt x="8051700" y="4996057"/>
                </a:lnTo>
                <a:lnTo>
                  <a:pt x="8062581" y="4843123"/>
                </a:lnTo>
                <a:lnTo>
                  <a:pt x="8073927" y="4690876"/>
                </a:lnTo>
                <a:lnTo>
                  <a:pt x="8083419" y="4540000"/>
                </a:lnTo>
                <a:lnTo>
                  <a:pt x="8090134" y="4390495"/>
                </a:lnTo>
                <a:lnTo>
                  <a:pt x="8095922" y="4240991"/>
                </a:lnTo>
                <a:lnTo>
                  <a:pt x="8101479" y="4092858"/>
                </a:lnTo>
                <a:lnTo>
                  <a:pt x="8104026" y="3946783"/>
                </a:lnTo>
                <a:lnTo>
                  <a:pt x="8106804" y="3800707"/>
                </a:lnTo>
                <a:lnTo>
                  <a:pt x="8108194" y="3656689"/>
                </a:lnTo>
                <a:lnTo>
                  <a:pt x="8106804" y="3514043"/>
                </a:lnTo>
                <a:lnTo>
                  <a:pt x="8106804" y="3372768"/>
                </a:lnTo>
                <a:lnTo>
                  <a:pt x="8104026" y="3232865"/>
                </a:lnTo>
                <a:lnTo>
                  <a:pt x="8099859" y="3095705"/>
                </a:lnTo>
                <a:lnTo>
                  <a:pt x="8095922" y="2959917"/>
                </a:lnTo>
                <a:lnTo>
                  <a:pt x="8091523" y="2826871"/>
                </a:lnTo>
                <a:lnTo>
                  <a:pt x="8084809" y="2694512"/>
                </a:lnTo>
                <a:lnTo>
                  <a:pt x="8077631" y="2564211"/>
                </a:lnTo>
                <a:lnTo>
                  <a:pt x="8071149" y="2436652"/>
                </a:lnTo>
                <a:lnTo>
                  <a:pt x="8052857" y="2187706"/>
                </a:lnTo>
                <a:lnTo>
                  <a:pt x="8033409" y="1949048"/>
                </a:lnTo>
                <a:lnTo>
                  <a:pt x="8013034" y="1719991"/>
                </a:lnTo>
                <a:lnTo>
                  <a:pt x="7990575" y="1503278"/>
                </a:lnTo>
                <a:lnTo>
                  <a:pt x="7967191" y="1296166"/>
                </a:lnTo>
                <a:lnTo>
                  <a:pt x="7941955" y="1104142"/>
                </a:lnTo>
                <a:lnTo>
                  <a:pt x="7917180" y="923777"/>
                </a:lnTo>
                <a:lnTo>
                  <a:pt x="7892407" y="757813"/>
                </a:lnTo>
                <a:lnTo>
                  <a:pt x="7869022" y="605566"/>
                </a:lnTo>
                <a:lnTo>
                  <a:pt x="7846795" y="470463"/>
                </a:lnTo>
                <a:lnTo>
                  <a:pt x="7825725" y="348391"/>
                </a:lnTo>
                <a:lnTo>
                  <a:pt x="7808129" y="245521"/>
                </a:lnTo>
                <a:lnTo>
                  <a:pt x="7791459" y="159110"/>
                </a:lnTo>
                <a:lnTo>
                  <a:pt x="7767610" y="40466"/>
                </a:lnTo>
                <a:lnTo>
                  <a:pt x="7759507" y="4"/>
                </a:lnTo>
                <a:lnTo>
                  <a:pt x="7768809" y="4"/>
                </a:lnTo>
                <a:lnTo>
                  <a:pt x="7768809" y="3"/>
                </a:lnTo>
                <a:lnTo>
                  <a:pt x="4629960" y="3"/>
                </a:lnTo>
                <a:close/>
              </a:path>
            </a:pathLst>
          </a:custGeom>
          <a:ln>
            <a:noFill/>
          </a:ln>
          <a:effectLst>
            <a:outerShdw blurRad="50800" dist="38100" dir="10800000" algn="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aphicFrame>
        <p:nvGraphicFramePr>
          <p:cNvPr id="3080" name="Content Placeholder 3077">
            <a:extLst>
              <a:ext uri="{FF2B5EF4-FFF2-40B4-BE49-F238E27FC236}">
                <a16:creationId xmlns:a16="http://schemas.microsoft.com/office/drawing/2014/main" id="{5989C0E2-FA6A-4B57-9217-8611CFC59901}"/>
              </a:ext>
            </a:extLst>
          </p:cNvPr>
          <p:cNvGraphicFramePr>
            <a:graphicFrameLocks noGrp="1"/>
          </p:cNvGraphicFramePr>
          <p:nvPr>
            <p:ph idx="1"/>
            <p:extLst>
              <p:ext uri="{D42A27DB-BD31-4B8C-83A1-F6EECF244321}">
                <p14:modId xmlns:p14="http://schemas.microsoft.com/office/powerpoint/2010/main" val="3272702334"/>
              </p:ext>
            </p:extLst>
          </p:nvPr>
        </p:nvGraphicFramePr>
        <p:xfrm>
          <a:off x="5433351" y="979225"/>
          <a:ext cx="5409103" cy="489954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78183876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77" name="Rectangle 76">
            <a:extLst>
              <a:ext uri="{FF2B5EF4-FFF2-40B4-BE49-F238E27FC236}">
                <a16:creationId xmlns:a16="http://schemas.microsoft.com/office/drawing/2014/main" id="{A98FD4FC-479A-4C2B-84A5-CF81E055FB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79" name="Freeform 5">
            <a:extLst>
              <a:ext uri="{FF2B5EF4-FFF2-40B4-BE49-F238E27FC236}">
                <a16:creationId xmlns:a16="http://schemas.microsoft.com/office/drawing/2014/main" id="{37D54B6C-87D0-4C03-8335-3955179D2B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a:off x="-118536" y="1371603"/>
            <a:ext cx="5624423" cy="4100418"/>
          </a:xfrm>
          <a:custGeom>
            <a:avLst/>
            <a:gdLst>
              <a:gd name="T0" fmla="*/ 1577 w 1601"/>
              <a:gd name="T1" fmla="*/ 0 h 696"/>
              <a:gd name="T2" fmla="*/ 833 w 1601"/>
              <a:gd name="T3" fmla="*/ 0 h 696"/>
              <a:gd name="T4" fmla="*/ 768 w 1601"/>
              <a:gd name="T5" fmla="*/ 0 h 696"/>
              <a:gd name="T6" fmla="*/ 24 w 1601"/>
              <a:gd name="T7" fmla="*/ 0 h 696"/>
              <a:gd name="T8" fmla="*/ 0 w 1601"/>
              <a:gd name="T9" fmla="*/ 27 h 696"/>
              <a:gd name="T10" fmla="*/ 0 w 1601"/>
              <a:gd name="T11" fmla="*/ 669 h 696"/>
              <a:gd name="T12" fmla="*/ 24 w 1601"/>
              <a:gd name="T13" fmla="*/ 696 h 696"/>
              <a:gd name="T14" fmla="*/ 768 w 1601"/>
              <a:gd name="T15" fmla="*/ 696 h 696"/>
              <a:gd name="T16" fmla="*/ 833 w 1601"/>
              <a:gd name="T17" fmla="*/ 696 h 696"/>
              <a:gd name="T18" fmla="*/ 1577 w 1601"/>
              <a:gd name="T19" fmla="*/ 696 h 696"/>
              <a:gd name="T20" fmla="*/ 1601 w 1601"/>
              <a:gd name="T21" fmla="*/ 669 h 696"/>
              <a:gd name="T22" fmla="*/ 1601 w 1601"/>
              <a:gd name="T23" fmla="*/ 27 h 696"/>
              <a:gd name="T24" fmla="*/ 1577 w 1601"/>
              <a:gd name="T25" fmla="*/ 0 h 6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01" h="696">
                <a:moveTo>
                  <a:pt x="1577" y="0"/>
                </a:moveTo>
                <a:cubicBezTo>
                  <a:pt x="833" y="0"/>
                  <a:pt x="833" y="0"/>
                  <a:pt x="833" y="0"/>
                </a:cubicBezTo>
                <a:cubicBezTo>
                  <a:pt x="768" y="0"/>
                  <a:pt x="768" y="0"/>
                  <a:pt x="768" y="0"/>
                </a:cubicBezTo>
                <a:cubicBezTo>
                  <a:pt x="24" y="0"/>
                  <a:pt x="24" y="0"/>
                  <a:pt x="24" y="0"/>
                </a:cubicBezTo>
                <a:cubicBezTo>
                  <a:pt x="11" y="0"/>
                  <a:pt x="0" y="12"/>
                  <a:pt x="0" y="27"/>
                </a:cubicBezTo>
                <a:cubicBezTo>
                  <a:pt x="0" y="669"/>
                  <a:pt x="0" y="669"/>
                  <a:pt x="0" y="669"/>
                </a:cubicBezTo>
                <a:cubicBezTo>
                  <a:pt x="0" y="684"/>
                  <a:pt x="11" y="696"/>
                  <a:pt x="24" y="696"/>
                </a:cubicBezTo>
                <a:cubicBezTo>
                  <a:pt x="768" y="696"/>
                  <a:pt x="768" y="696"/>
                  <a:pt x="768" y="696"/>
                </a:cubicBezTo>
                <a:cubicBezTo>
                  <a:pt x="833" y="696"/>
                  <a:pt x="833" y="696"/>
                  <a:pt x="833" y="696"/>
                </a:cubicBezTo>
                <a:cubicBezTo>
                  <a:pt x="1577" y="696"/>
                  <a:pt x="1577" y="696"/>
                  <a:pt x="1577" y="696"/>
                </a:cubicBezTo>
                <a:cubicBezTo>
                  <a:pt x="1590" y="696"/>
                  <a:pt x="1601" y="684"/>
                  <a:pt x="1601" y="669"/>
                </a:cubicBezTo>
                <a:cubicBezTo>
                  <a:pt x="1601" y="27"/>
                  <a:pt x="1601" y="27"/>
                  <a:pt x="1601" y="27"/>
                </a:cubicBezTo>
                <a:cubicBezTo>
                  <a:pt x="1601" y="12"/>
                  <a:pt x="1590" y="0"/>
                  <a:pt x="1577" y="0"/>
                </a:cubicBezTo>
                <a:close/>
              </a:path>
            </a:pathLst>
          </a:custGeom>
          <a:ln>
            <a:noFill/>
          </a:ln>
          <a:effectLst>
            <a:outerShdw blurRad="50800" dist="38100" dir="5400000" algn="tl" rotWithShape="0">
              <a:srgbClr val="000000">
                <a:alpha val="43000"/>
              </a:srgbClr>
            </a:outerShdw>
          </a:effectLst>
          <a:extLst>
            <a:ext uri="{91240B29-F687-4f45-9708-019B960494DF}">
              <a14:hiddenLine xmlns:a16="http://schemas.microsoft.com/office/drawing/2014/main" xmlns:p14="http://schemas.microsoft.com/office/powerpoint/2010/main"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 name="Title 1">
            <a:extLst>
              <a:ext uri="{FF2B5EF4-FFF2-40B4-BE49-F238E27FC236}">
                <a16:creationId xmlns:a16="http://schemas.microsoft.com/office/drawing/2014/main" id="{926EE807-0915-4AEC-B293-6BE77F2B4C2B}"/>
              </a:ext>
            </a:extLst>
          </p:cNvPr>
          <p:cNvSpPr>
            <a:spLocks noGrp="1"/>
          </p:cNvSpPr>
          <p:nvPr>
            <p:ph type="title"/>
          </p:nvPr>
        </p:nvSpPr>
        <p:spPr>
          <a:xfrm>
            <a:off x="1039905" y="845387"/>
            <a:ext cx="3470310" cy="1066689"/>
          </a:xfrm>
        </p:spPr>
        <p:txBody>
          <a:bodyPr anchor="b">
            <a:normAutofit/>
          </a:bodyPr>
          <a:lstStyle/>
          <a:p>
            <a:pPr algn="l"/>
            <a:r>
              <a:rPr lang="en-US" sz="2400" dirty="0"/>
              <a:t>Data representation on a quantum computer </a:t>
            </a:r>
          </a:p>
        </p:txBody>
      </p:sp>
      <p:sp>
        <p:nvSpPr>
          <p:cNvPr id="3" name="Content Placeholder 2">
            <a:extLst>
              <a:ext uri="{FF2B5EF4-FFF2-40B4-BE49-F238E27FC236}">
                <a16:creationId xmlns:a16="http://schemas.microsoft.com/office/drawing/2014/main" id="{3CD984D1-66C1-4A5E-8B29-16377E41314B}"/>
              </a:ext>
            </a:extLst>
          </p:cNvPr>
          <p:cNvSpPr>
            <a:spLocks noGrp="1"/>
          </p:cNvSpPr>
          <p:nvPr>
            <p:ph idx="1"/>
          </p:nvPr>
        </p:nvSpPr>
        <p:spPr>
          <a:xfrm>
            <a:off x="1039905" y="2147862"/>
            <a:ext cx="3405573" cy="3499563"/>
          </a:xfrm>
        </p:spPr>
        <p:txBody>
          <a:bodyPr anchor="t">
            <a:normAutofit/>
          </a:bodyPr>
          <a:lstStyle/>
          <a:p>
            <a:pPr marL="36900" indent="0">
              <a:buNone/>
            </a:pPr>
            <a:r>
              <a:rPr lang="en-US" sz="1600" dirty="0">
                <a:effectLst/>
                <a:latin typeface="Times New Roman" panose="02020603050405020304" pitchFamily="18" charset="0"/>
                <a:ea typeface="Times New Roman" panose="02020603050405020304" pitchFamily="18" charset="0"/>
                <a:cs typeface="Arial" panose="020B0604020202020204" pitchFamily="34" charset="0"/>
              </a:rPr>
              <a:t>Unlike classical computers, quantum computers are based on the unique principles of quantum mechanics. </a:t>
            </a:r>
          </a:p>
          <a:p>
            <a:pPr marL="36900" indent="0">
              <a:buNone/>
            </a:pPr>
            <a:r>
              <a:rPr lang="en-US" sz="1600" dirty="0">
                <a:effectLst/>
                <a:latin typeface="Times New Roman" panose="02020603050405020304" pitchFamily="18" charset="0"/>
                <a:ea typeface="Times New Roman" panose="02020603050405020304" pitchFamily="18" charset="0"/>
                <a:cs typeface="Arial" panose="020B0604020202020204" pitchFamily="34" charset="0"/>
              </a:rPr>
              <a:t>Quantum computers use qubits which are typically subatomic particles such as electrons or photons.</a:t>
            </a:r>
          </a:p>
        </p:txBody>
      </p:sp>
      <p:pic>
        <p:nvPicPr>
          <p:cNvPr id="4" name="Picture 4" descr="Quantum Computing and The Future of Big Data | ISG">
            <a:extLst>
              <a:ext uri="{FF2B5EF4-FFF2-40B4-BE49-F238E27FC236}">
                <a16:creationId xmlns:a16="http://schemas.microsoft.com/office/drawing/2014/main" id="{97E0FDD5-44C6-4D28-B00C-BCC54B5C0ACF}"/>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5387351" y="1839667"/>
            <a:ext cx="6161183" cy="3188411"/>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4DC5C165-081D-42D2-8653-582D1FEAC51D}"/>
              </a:ext>
            </a:extLst>
          </p:cNvPr>
          <p:cNvSpPr txBox="1"/>
          <p:nvPr/>
        </p:nvSpPr>
        <p:spPr>
          <a:xfrm>
            <a:off x="6335210" y="5278093"/>
            <a:ext cx="4816885" cy="738664"/>
          </a:xfrm>
          <a:prstGeom prst="rect">
            <a:avLst/>
          </a:prstGeom>
          <a:noFill/>
        </p:spPr>
        <p:txBody>
          <a:bodyPr wrap="square" rtlCol="0">
            <a:spAutoFit/>
          </a:bodyPr>
          <a:lstStyle/>
          <a:p>
            <a:r>
              <a:rPr kumimoji="0" lang="en-US" altLang="en-US" sz="1400" i="1" u="none" strike="noStrike" cap="none" normalizeH="0" baseline="0" dirty="0">
                <a:ln>
                  <a:noFill/>
                </a:ln>
                <a:solidFill>
                  <a:schemeClr val="bg2"/>
                </a:solidFill>
                <a:effectLst>
                  <a:outerShdw blurRad="38100" dist="38100" dir="2700000" algn="tl">
                    <a:srgbClr val="000000">
                      <a:alpha val="43137"/>
                    </a:srgbClr>
                  </a:outerShdw>
                </a:effectLst>
                <a:latin typeface="Google Sans"/>
              </a:rPr>
              <a:t>Retrieved from Quantum Computing and The Future of Big Data</a:t>
            </a:r>
          </a:p>
          <a:p>
            <a:r>
              <a:rPr lang="en-US" sz="1400" i="1" dirty="0">
                <a:solidFill>
                  <a:schemeClr val="bg2"/>
                </a:solidFill>
                <a:effectLst>
                  <a:outerShdw blurRad="38100" dist="38100" dir="2700000" algn="tl">
                    <a:srgbClr val="000000">
                      <a:alpha val="43137"/>
                    </a:srgbClr>
                  </a:outerShdw>
                </a:effectLst>
              </a:rPr>
              <a:t>https://bigdatapath.wordpress.com/2021/01/13/quantum-computing-and-the-future-of-big-data/</a:t>
            </a:r>
          </a:p>
        </p:txBody>
      </p:sp>
    </p:spTree>
    <p:extLst>
      <p:ext uri="{BB962C8B-B14F-4D97-AF65-F5344CB8AC3E}">
        <p14:creationId xmlns:p14="http://schemas.microsoft.com/office/powerpoint/2010/main" val="1102199266"/>
      </p:ext>
    </p:extLst>
  </p:cSld>
  <p:clrMapOvr>
    <a:masterClrMapping/>
  </p:clrMapOvr>
  <p:transition spd="slow">
    <p:push dir="u"/>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Custom 35">
      <a:dk1>
        <a:sysClr val="windowText" lastClr="000000"/>
      </a:dk1>
      <a:lt1>
        <a:sysClr val="window" lastClr="FFFFFF"/>
      </a:lt1>
      <a:dk2>
        <a:srgbClr val="4E3B30"/>
      </a:dk2>
      <a:lt2>
        <a:srgbClr val="F4EDD8"/>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Custom 4">
      <a:majorFont>
        <a:latin typeface="Goudy Old Style"/>
        <a:ea typeface=""/>
        <a:cs typeface=""/>
      </a:majorFont>
      <a:minorFont>
        <a:latin typeface="Goudy Old Style"/>
        <a:ea typeface=""/>
        <a:cs typeface=""/>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ppt/theme/themeOverride2.xml><?xml version="1.0" encoding="utf-8"?>
<a:themeOverride xmlns:a="http://schemas.openxmlformats.org/drawingml/2006/main">
  <a:clrScheme name="Green">
    <a:dk1>
      <a:sysClr val="windowText" lastClr="000000"/>
    </a:dk1>
    <a:lt1>
      <a:sysClr val="window" lastClr="FFFFFF"/>
    </a:lt1>
    <a:dk2>
      <a:srgbClr val="455F51"/>
    </a:dk2>
    <a:lt2>
      <a:srgbClr val="E3DED1"/>
    </a:lt2>
    <a:accent1>
      <a:srgbClr val="549E39"/>
    </a:accent1>
    <a:accent2>
      <a:srgbClr val="8AB833"/>
    </a:accent2>
    <a:accent3>
      <a:srgbClr val="C0CF3A"/>
    </a:accent3>
    <a:accent4>
      <a:srgbClr val="029676"/>
    </a:accent4>
    <a:accent5>
      <a:srgbClr val="4AB5C4"/>
    </a:accent5>
    <a:accent6>
      <a:srgbClr val="0989B1"/>
    </a:accent6>
    <a:hlink>
      <a:srgbClr val="6B9F25"/>
    </a:hlink>
    <a:folHlink>
      <a:srgbClr val="BA6906"/>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C4C00F4-06E9-43E3-AD97-88A857CEFA82}">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0585E981-8C91-4205-A0C3-C991F42B4C9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4B270AB-C138-415C-897E-3C24487DECF1}">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{C1A73253-4990-4A63-A444-54F7AE873136}tf55705232_win32</Template>
  <TotalTime>1072</TotalTime>
  <Words>780</Words>
  <Application>Microsoft Office PowerPoint</Application>
  <PresentationFormat>Widescreen</PresentationFormat>
  <Paragraphs>73</Paragraphs>
  <Slides>12</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Calibri</vt:lpstr>
      <vt:lpstr>Google Sans</vt:lpstr>
      <vt:lpstr>Goudy Old Style</vt:lpstr>
      <vt:lpstr>Times New Roman</vt:lpstr>
      <vt:lpstr>Wingdings 2</vt:lpstr>
      <vt:lpstr>SlateVTI</vt:lpstr>
      <vt:lpstr>Quantum  Computing</vt:lpstr>
      <vt:lpstr>Outline</vt:lpstr>
      <vt:lpstr>Introduction</vt:lpstr>
      <vt:lpstr>Quantum Shannon theory</vt:lpstr>
      <vt:lpstr>Shannon’s theorem</vt:lpstr>
      <vt:lpstr>Turing machine</vt:lpstr>
      <vt:lpstr>Computational complexity</vt:lpstr>
      <vt:lpstr>Quantum physics concepts </vt:lpstr>
      <vt:lpstr>Data representation on a quantum computer </vt:lpstr>
      <vt:lpstr>Quantum Cryptography</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New AI-Based Framework for  Thalassemia Diagnosis</dc:title>
  <dc:creator>Mohammad Nabil Makki</dc:creator>
  <cp:lastModifiedBy>Mohammad Nabil Makki</cp:lastModifiedBy>
  <cp:revision>37</cp:revision>
  <dcterms:created xsi:type="dcterms:W3CDTF">2021-09-09T16:10:53Z</dcterms:created>
  <dcterms:modified xsi:type="dcterms:W3CDTF">2022-01-29T02:49:31Z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